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008813" cy="9294813"/>
  <p:embeddedFontLs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Rockwell" panose="020606030202050204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eedf6b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800" cy="348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beedf6bfe_0_0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00" cy="41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a8c403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800" cy="348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a8c403053_0_0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00" cy="41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700875" y="4415025"/>
            <a:ext cx="5607025" cy="41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350" y="697100"/>
            <a:ext cx="4672750" cy="3485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00" cy="4883100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700" cy="3379800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3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900" cy="1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00" cy="29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9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836612" y="735241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0657956" y="2972093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4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9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9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0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91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9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40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20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3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 rot="5400000">
            <a:off x="4243057" y="-1233336"/>
            <a:ext cx="3695100" cy="10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 rot="5400000">
            <a:off x="7405357" y="1928999"/>
            <a:ext cx="51816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 rot="5400000">
            <a:off x="2152349" y="-628951"/>
            <a:ext cx="5181600" cy="76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9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91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9100" cy="2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700" cy="2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3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300" cy="2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3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0" cy="28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500" cy="28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1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1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9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rittany.Eure@nisd.n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ctrTitle"/>
          </p:nvPr>
        </p:nvSpPr>
        <p:spPr>
          <a:xfrm>
            <a:off x="984455" y="2393594"/>
            <a:ext cx="9714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Bookman Old Style"/>
              <a:buNone/>
            </a:pPr>
            <a:r>
              <a:rPr lang="en-US" sz="432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sz="4320" b="1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Bookman Old Style"/>
              <a:buNone/>
            </a:pPr>
            <a:endParaRPr sz="4320">
              <a:solidFill>
                <a:srgbClr val="434343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Bookman Old Style"/>
              <a:buNone/>
            </a:pPr>
            <a:endParaRPr sz="4320">
              <a:solidFill>
                <a:srgbClr val="434343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Bookman Old Style"/>
              <a:buNone/>
            </a:pPr>
            <a:r>
              <a:rPr lang="en-US" sz="4320">
                <a:solidFill>
                  <a:srgbClr val="434343"/>
                </a:solidFill>
              </a:rPr>
              <a:t>HARLAN</a:t>
            </a:r>
            <a:r>
              <a:rPr lang="en-US" sz="4320" b="1" i="0" u="none" strike="noStrike" cap="none">
                <a:solidFill>
                  <a:srgbClr val="43434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HIGH SCHOOL</a:t>
            </a:r>
            <a:br>
              <a:rPr lang="en-US" sz="4320" b="1" i="0" u="none" strike="noStrike" cap="none">
                <a:solidFill>
                  <a:srgbClr val="43434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4320" b="1" i="0" u="none" strike="noStrike" cap="none">
                <a:solidFill>
                  <a:srgbClr val="43434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en-US" sz="4320" b="1" i="0" u="none" strike="noStrike" cap="none">
                <a:solidFill>
                  <a:srgbClr val="43434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4320" b="1" i="0" u="none" strike="noStrike" cap="none">
                <a:solidFill>
                  <a:srgbClr val="43434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DUAL CREDIT </a:t>
            </a:r>
            <a:endParaRPr sz="4320" b="1" i="0" u="none" strike="noStrike" cap="none">
              <a:solidFill>
                <a:srgbClr val="43434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Bookman Old Style"/>
              <a:buNone/>
            </a:pPr>
            <a:r>
              <a:rPr lang="en-US" sz="4320">
                <a:solidFill>
                  <a:srgbClr val="434343"/>
                </a:solidFill>
              </a:rPr>
              <a:t>CLASS PRESENTATION</a:t>
            </a:r>
            <a:r>
              <a:rPr lang="en-US" sz="432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br>
              <a:rPr lang="en-US" sz="432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432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en-US" sz="432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432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en-US" sz="432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endParaRPr sz="4320" b="1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1497" y="3857504"/>
            <a:ext cx="3260378" cy="262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675" y="152400"/>
            <a:ext cx="166687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9250" y="152400"/>
            <a:ext cx="166687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/>
          <p:nvPr/>
        </p:nvSpPr>
        <p:spPr>
          <a:xfrm>
            <a:off x="753625" y="797500"/>
            <a:ext cx="10570500" cy="53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Requirement that determines eligibility to take college level courses.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The cost is $14 for the initial test. If an ineligible score is earned, a student can retake the test at the same cost of $14 at a later date. 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Administered at Harlan HS on: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o March </a:t>
            </a: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3</a:t>
            </a: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, 20</a:t>
            </a: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20</a:t>
            </a: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 at </a:t>
            </a: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Harlan</a:t>
            </a: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 HS (School Day)*</a:t>
            </a:r>
            <a:endParaRPr sz="2400" b="0" i="0" u="none" strike="noStrike" cap="none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o March </a:t>
            </a: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4, 2020</a:t>
            </a: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 at </a:t>
            </a: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Harlan</a:t>
            </a: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 HS (School Day)*</a:t>
            </a:r>
            <a:endParaRPr sz="2400" b="0" i="0" u="none" strike="noStrike" cap="none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o March </a:t>
            </a: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5</a:t>
            </a: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, 20</a:t>
            </a: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20 at Harlan HS (School Day)*</a:t>
            </a: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o </a:t>
            </a: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Retest dates will be announced</a:t>
            </a:r>
            <a:endParaRPr sz="2400" b="0" i="0" u="none" strike="noStrike" cap="none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o These dates are tentative; more dates could be added</a:t>
            </a: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*You may only take the TSI on ONE school day</a:t>
            </a: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**Retests are only for students who have already attempted the TSI</a:t>
            </a: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976157" y="163500"/>
            <a:ext cx="4637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TSI TESTING</a:t>
            </a:r>
            <a:endParaRPr sz="4000" b="1" u="sng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/>
          <p:nvPr/>
        </p:nvSpPr>
        <p:spPr>
          <a:xfrm>
            <a:off x="2701030" y="725375"/>
            <a:ext cx="6779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IMPORTANT DATES AND DEADLINES</a:t>
            </a:r>
            <a:endParaRPr sz="900" b="1" i="0" u="sng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-US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Any changes to these deadlines will be announced. All deadlines are enforced.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22" y="141529"/>
            <a:ext cx="2117975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4575" y="165728"/>
            <a:ext cx="2042025" cy="14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701200" y="1735175"/>
            <a:ext cx="10632000" cy="4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December 17-20, 2019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Class presentation on dual credit (World/US History and Spanish 2)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January 8, 2020-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Dual Credit Parent Night @ 6:30pm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January 15, 2020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HHS Dual Credit Document and Signature Page </a:t>
            </a: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Due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(Turn into room B100)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January 27-29, 2020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-Apply TX Help Session (8:15 AM, 4</a:t>
            </a:r>
            <a:r>
              <a:rPr lang="en-US" sz="1800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&amp; 6</a:t>
            </a:r>
            <a:r>
              <a:rPr lang="en-US" sz="1800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Lunch)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January 30, 2020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Apply TX </a:t>
            </a: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Deadline</a:t>
            </a:r>
            <a:r>
              <a:rPr lang="en-US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(Turn into room B100)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February 11-13, 2020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Modules Help Session (8:15 AM, 4</a:t>
            </a:r>
            <a:r>
              <a:rPr lang="en-US" sz="1800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&amp; 6</a:t>
            </a:r>
            <a:r>
              <a:rPr lang="en-US" sz="1800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Lunch)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February 14, 2020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Modules and Parent Consent Form </a:t>
            </a: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Due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(Turn into room B100)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February 19-21, 2020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TSI payment taken during 4</a:t>
            </a:r>
            <a:r>
              <a:rPr lang="en-US" sz="1800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6</a:t>
            </a:r>
            <a:r>
              <a:rPr lang="en-US" sz="1800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Lunch in B100 </a:t>
            </a: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(Due by the 21st)</a:t>
            </a:r>
            <a:endParaRPr sz="1800" b="1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March 3-5 2020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TSI School Day (Tentative Date)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March 31, 2020- 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Online Dual Credit Orientation </a:t>
            </a:r>
            <a:r>
              <a:rPr lang="en-US" sz="18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Due</a:t>
            </a:r>
            <a:endParaRPr sz="1800" b="1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820341" y="161646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Bookman Old Style"/>
              <a:buNone/>
            </a:pPr>
            <a:r>
              <a:rPr lang="en-US" sz="3400" b="1" i="0" u="sng" strike="noStrike" cap="none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STUDENT EXPECTATIONS</a:t>
            </a:r>
            <a:endParaRPr sz="3400" b="1" i="0" u="sng" strike="noStrike" cap="none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25" name="Google Shape;225;p30"/>
          <p:cNvSpPr txBox="1">
            <a:spLocks noGrp="1"/>
          </p:cNvSpPr>
          <p:nvPr>
            <p:ph type="body" idx="1"/>
          </p:nvPr>
        </p:nvSpPr>
        <p:spPr>
          <a:xfrm>
            <a:off x="820277" y="1385342"/>
            <a:ext cx="103539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Please remember that these are </a:t>
            </a:r>
            <a:r>
              <a:rPr lang="en-US" sz="2800" b="0" i="0" u="sng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college level </a:t>
            </a:r>
            <a:r>
              <a:rPr lang="en-US" sz="28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courses, so these grades will factor into your college GPA as well as your high school GPA. </a:t>
            </a:r>
            <a:endParaRPr sz="2800">
              <a:solidFill>
                <a:srgbClr val="434343"/>
              </a:solidFill>
            </a:endParaRPr>
          </a:p>
          <a:p>
            <a:pPr marL="228600" marR="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The class is more demanding, and the expectations are higher. </a:t>
            </a:r>
            <a:endParaRPr sz="2800">
              <a:solidFill>
                <a:srgbClr val="434343"/>
              </a:solidFill>
            </a:endParaRPr>
          </a:p>
          <a:p>
            <a:pPr marL="228600" marR="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Students should be </a:t>
            </a:r>
            <a:r>
              <a:rPr lang="en-US" sz="2800" b="0" i="0" u="sng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prepared</a:t>
            </a:r>
            <a:r>
              <a:rPr lang="en-US" sz="28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 and </a:t>
            </a:r>
            <a:r>
              <a:rPr lang="en-US" sz="2800" b="0" i="0" u="sng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willing</a:t>
            </a:r>
            <a:r>
              <a:rPr lang="en-US" sz="28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 to work hard to meet the challenges of the Dual Credit Course. </a:t>
            </a:r>
            <a:endParaRPr sz="2800">
              <a:solidFill>
                <a:srgbClr val="434343"/>
              </a:solidFill>
            </a:endParaRPr>
          </a:p>
          <a:p>
            <a:pPr marL="228600" marR="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Attend Prep Days and make sure that the correct classes are on your </a:t>
            </a:r>
            <a:r>
              <a:rPr lang="en-US" sz="2800">
                <a:solidFill>
                  <a:srgbClr val="434343"/>
                </a:solidFill>
              </a:rPr>
              <a:t>Harlan</a:t>
            </a:r>
            <a:r>
              <a:rPr lang="en-US" sz="28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 schedule as well as your ACES account! </a:t>
            </a:r>
            <a:endParaRPr sz="2800">
              <a:solidFill>
                <a:srgbClr val="434343"/>
              </a:solidFill>
            </a:endParaRPr>
          </a:p>
          <a:p>
            <a:pPr marL="228600" marR="0" lvl="0" indent="-50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0" y="130750"/>
            <a:ext cx="121920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Bookman Old Style"/>
              <a:buNone/>
            </a:pPr>
            <a:r>
              <a:rPr lang="en-US" sz="4800" b="1" i="0" u="sng" strike="noStrike" cap="none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LETS REVIEW THE PAPERWORK</a:t>
            </a:r>
            <a:endParaRPr sz="4800" b="1" i="0" u="sng" strike="noStrike" cap="none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0" y="1457050"/>
            <a:ext cx="112362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Checklist (</a:t>
            </a:r>
            <a:r>
              <a:rPr lang="en-US" sz="3600">
                <a:solidFill>
                  <a:srgbClr val="434343"/>
                </a:solidFill>
              </a:rPr>
              <a:t>RETURNING</a:t>
            </a:r>
            <a:r>
              <a:rPr lang="en-US" sz="36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 and </a:t>
            </a:r>
            <a:r>
              <a:rPr lang="en-US" sz="3600">
                <a:solidFill>
                  <a:srgbClr val="434343"/>
                </a:solidFill>
              </a:rPr>
              <a:t>NEW</a:t>
            </a:r>
            <a:r>
              <a:rPr lang="en-US" sz="36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 to the program)</a:t>
            </a:r>
            <a:endParaRPr sz="3600" b="0" i="0" u="none" strike="noStrike" cap="none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434343"/>
              </a:solidFill>
            </a:endParaRPr>
          </a:p>
          <a:p>
            <a:pPr marL="228600" marR="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434343"/>
                </a:solidFill>
              </a:rPr>
              <a:t>H</a:t>
            </a:r>
            <a:r>
              <a:rPr lang="en-US" sz="36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HS Dual Credit Documentation and signature page--</a:t>
            </a:r>
            <a:r>
              <a:rPr lang="en-US" sz="3600">
                <a:solidFill>
                  <a:srgbClr val="434343"/>
                </a:solidFill>
              </a:rPr>
              <a:t>First thing to turn in</a:t>
            </a:r>
            <a:endParaRPr sz="3600">
              <a:solidFill>
                <a:srgbClr val="434343"/>
              </a:solidFill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</p:txBody>
      </p:sp>
      <p:pic>
        <p:nvPicPr>
          <p:cNvPr id="232" name="Google Shape;232;p31" descr="Image result for dual cred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5350" y="4284125"/>
            <a:ext cx="3761300" cy="24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/>
        </p:nvSpPr>
        <p:spPr>
          <a:xfrm>
            <a:off x="171025" y="0"/>
            <a:ext cx="118347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Please sign up for the Dual Credit </a:t>
            </a:r>
            <a:endParaRPr sz="4800" b="1" u="sng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2019-2020 Google Classroom </a:t>
            </a:r>
            <a:endParaRPr sz="4800" b="1" u="sng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u="sng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All steps have been uploaded on the google classroom. Deadline reminders will be sent out and help session dates will also be posted. Make sure and check your classroom frequently! </a:t>
            </a:r>
            <a:endParaRPr sz="2400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New to Dual Credit Join Code: </a:t>
            </a:r>
            <a:r>
              <a:rPr lang="en-US" sz="2400" b="1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4plwqds</a:t>
            </a:r>
            <a:endParaRPr sz="2400" b="1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Currently in Dual Credit Join Code: </a:t>
            </a:r>
            <a:r>
              <a:rPr lang="en-US" sz="2400" b="1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v7rr6b </a:t>
            </a:r>
            <a:endParaRPr sz="2400" b="1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/>
        </p:nvSpPr>
        <p:spPr>
          <a:xfrm>
            <a:off x="2086750" y="540475"/>
            <a:ext cx="78750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u="sng">
                <a:solidFill>
                  <a:srgbClr val="666666"/>
                </a:solidFill>
              </a:rPr>
              <a:t>Are you on Twitter? </a:t>
            </a:r>
            <a:endParaRPr sz="6000" b="1" u="sng">
              <a:solidFill>
                <a:srgbClr val="666666"/>
              </a:solidFill>
            </a:endParaRPr>
          </a:p>
        </p:txBody>
      </p:sp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00" y="540475"/>
            <a:ext cx="14382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8625" y="540475"/>
            <a:ext cx="1438275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/>
          <p:nvPr/>
        </p:nvSpPr>
        <p:spPr>
          <a:xfrm>
            <a:off x="1205800" y="2253200"/>
            <a:ext cx="9636900" cy="3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Follow us for updates on Dual Credit and AP information: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@Ms_Eure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@HawkAP 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/>
        </p:nvSpPr>
        <p:spPr>
          <a:xfrm>
            <a:off x="0" y="156975"/>
            <a:ext cx="12192000" cy="6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Dual Credit Enrollment Packets are available, please see:</a:t>
            </a:r>
            <a:endParaRPr u="sng">
              <a:solidFill>
                <a:srgbClr val="66666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Brittany Pettis</a:t>
            </a:r>
            <a:endParaRPr sz="36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Student Success Advisor/Dual Credit Liaison</a:t>
            </a:r>
            <a:endParaRPr sz="360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Harlan High School</a:t>
            </a:r>
            <a:endParaRPr sz="36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Office : B100</a:t>
            </a:r>
            <a:endParaRPr sz="360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Phone: 210-398-2241</a:t>
            </a:r>
            <a:endParaRPr sz="360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  <a:hlinkClick r:id="rId3"/>
              </a:rPr>
              <a:t>Brittany.Pettis@nisd.net</a:t>
            </a:r>
            <a:endParaRPr sz="36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2451" y="3235651"/>
            <a:ext cx="3323025" cy="3323025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025" y="112950"/>
            <a:ext cx="4667250" cy="65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282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Bookman Old Style"/>
              <a:buNone/>
            </a:pPr>
            <a:r>
              <a:rPr lang="en-US" sz="3400" b="1" i="0" u="none" strike="noStrike" cap="none">
                <a:solidFill>
                  <a:srgbClr val="43434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THANK YOU FOR YOUR TIME!</a:t>
            </a:r>
            <a:br>
              <a:rPr lang="en-US" sz="3400" b="1" i="0" u="none" strike="noStrike" cap="none">
                <a:solidFill>
                  <a:srgbClr val="43434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400" b="1" i="0" u="none" strike="noStrike" cap="none">
                <a:solidFill>
                  <a:srgbClr val="43434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en-US" sz="3400" b="1" i="0" u="none" strike="noStrike" cap="none">
                <a:solidFill>
                  <a:srgbClr val="43434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>
                <a:solidFill>
                  <a:srgbClr val="434343"/>
                </a:solidFill>
              </a:rPr>
              <a:t>Questions???</a:t>
            </a:r>
            <a:endParaRPr sz="3400" b="1" i="0" u="none" strike="noStrike" cap="none">
              <a:solidFill>
                <a:srgbClr val="43434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62" name="Google Shape;26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7558" y="3677949"/>
            <a:ext cx="4305085" cy="2046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/>
          <p:nvPr/>
        </p:nvSpPr>
        <p:spPr>
          <a:xfrm>
            <a:off x="544286" y="958257"/>
            <a:ext cx="1110342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Noto Sans Symbols"/>
              <a:buChar char="✓"/>
            </a:pPr>
            <a:r>
              <a:rPr lang="en-US" sz="32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Dual Credit allows students to earn both high school and college credit simultaneously at their high school.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(</a:t>
            </a:r>
            <a:r>
              <a:rPr lang="en-US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Example: ENG III AP/Dual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		( a course equivalent to 6 college hours: ENGL 1301 &amp; ENGL 1302))</a:t>
            </a:r>
            <a:endParaRPr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endParaRPr sz="32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Noto Sans Symbols"/>
              <a:buChar char="✓"/>
            </a:pPr>
            <a:r>
              <a:rPr lang="en-US" sz="32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College credit is awarded as long as the student earns a 70 or higher each semester.</a:t>
            </a:r>
            <a:endParaRPr>
              <a:solidFill>
                <a:srgbClr val="434343"/>
              </a:solidFill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endParaRPr sz="32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Noto Sans Symbols"/>
              <a:buChar char="✓"/>
            </a:pPr>
            <a:r>
              <a:rPr lang="en-US" sz="32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Awarding of college credit comes from a local community college (Northwest Vista College).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1149273" y="175000"/>
            <a:ext cx="9780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What is Dual Credit?</a:t>
            </a:r>
            <a:endParaRPr sz="4000" b="1" u="sng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2351" y="5127351"/>
            <a:ext cx="2402150" cy="13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1387332" y="295613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sng" strike="noStrike" cap="none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Dual Credit</a:t>
            </a:r>
            <a:endParaRPr sz="4000" b="1" i="0" u="sng" strike="noStrike" cap="none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2"/>
          </p:nvPr>
        </p:nvSpPr>
        <p:spPr>
          <a:xfrm>
            <a:off x="461750" y="1329175"/>
            <a:ext cx="4698000" cy="4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There are limits as to how many courses a student can take </a:t>
            </a:r>
            <a:r>
              <a:rPr lang="en-US" sz="18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throughout their high school career.</a:t>
            </a:r>
            <a:endParaRPr sz="18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College credit is earned by passing each semester of the high school course (70 or higher).</a:t>
            </a:r>
            <a:endParaRPr sz="18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Students must apply and take the TSI to qualify for Dual Credit courses.</a:t>
            </a:r>
            <a:endParaRPr sz="18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Dual Credit can be awarded statewide (colleges in Texas), but students would have to check with colleges out of state.</a:t>
            </a:r>
            <a:endParaRPr sz="18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3"/>
          </p:nvPr>
        </p:nvSpPr>
        <p:spPr>
          <a:xfrm>
            <a:off x="5717132" y="872250"/>
            <a:ext cx="5617029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sng" strike="noStrike" cap="none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Advanced Placement (AP)</a:t>
            </a:r>
            <a:endParaRPr sz="4000" b="1" i="0" u="sng" strike="noStrike" cap="none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4"/>
          </p:nvPr>
        </p:nvSpPr>
        <p:spPr>
          <a:xfrm>
            <a:off x="5991775" y="1768925"/>
            <a:ext cx="5193000" cy="4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There are no limits as to how many courses a student can take at a time..</a:t>
            </a:r>
            <a:endParaRPr sz="1800">
              <a:solidFill>
                <a:srgbClr val="434343"/>
              </a:solidFill>
            </a:endParaRPr>
          </a:p>
          <a:p>
            <a:pPr marL="285750" marR="0" lvl="0" indent="-2984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College credit is earned by passing the AP test given in May of 20</a:t>
            </a:r>
            <a:r>
              <a:rPr lang="en-US" sz="18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There are no pre-test or application required to qualify for AP courses.</a:t>
            </a:r>
            <a:endParaRPr sz="18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AP credit can be awarded nationally (colleges across the nation). Students should check with the colleges to be sure.</a:t>
            </a:r>
            <a:endParaRPr sz="18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3286444" y="5850560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For </a:t>
            </a:r>
            <a:r>
              <a:rPr lang="en-US" sz="18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BOTH</a:t>
            </a:r>
            <a:r>
              <a:rPr lang="en-US" sz="1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, it is recommended that students check with their intended university to verify the credits will transfer.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084" y="6084327"/>
            <a:ext cx="2450815" cy="63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9321" y="5227401"/>
            <a:ext cx="2236250" cy="149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281754" y="304946"/>
            <a:ext cx="10651958" cy="52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Why enroll in Dual Credit courses? </a:t>
            </a:r>
            <a:endParaRPr sz="4000" b="1" u="sng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Easier transition from high school to college</a:t>
            </a:r>
            <a:endParaRPr>
              <a:solidFill>
                <a:srgbClr val="434343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Greater likelihood of success in college courses</a:t>
            </a:r>
            <a:endParaRPr>
              <a:solidFill>
                <a:srgbClr val="434343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Greater likelihood of earning a high school diploma and a college degree</a:t>
            </a:r>
            <a:endParaRPr>
              <a:solidFill>
                <a:srgbClr val="434343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Reduced cost of enrolling in higher education courses</a:t>
            </a:r>
            <a:endParaRPr>
              <a:solidFill>
                <a:srgbClr val="434343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Dual Credit is an additional way to earn college credit! 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4617" y="952796"/>
            <a:ext cx="2641498" cy="175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4363" y="4001609"/>
            <a:ext cx="1424305" cy="24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>
            <a:off x="850231" y="282931"/>
            <a:ext cx="106777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996522" y="557645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Rockwell"/>
              <a:buNone/>
            </a:pPr>
            <a:r>
              <a:rPr lang="en-US" sz="3400" b="1" i="0" u="sng" strike="noStrike" cap="none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DUAL CREDIT COURSES OFFERED AT </a:t>
            </a:r>
            <a:r>
              <a:rPr lang="en-US" u="sng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HARLAN 2020-2021</a:t>
            </a:r>
            <a:endParaRPr sz="3400" b="1" i="0" u="sng" strike="noStrike" cap="none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850231" y="2091783"/>
            <a:ext cx="5106004" cy="259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English 3 AP/Dual </a:t>
            </a:r>
            <a:endParaRPr sz="2400">
              <a:solidFill>
                <a:srgbClr val="434343"/>
              </a:solidFill>
            </a:endParaRPr>
          </a:p>
          <a:p>
            <a:pPr marL="228600" marR="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English 4 AP/Dual </a:t>
            </a:r>
            <a:endParaRPr sz="2400">
              <a:solidFill>
                <a:srgbClr val="434343"/>
              </a:solidFill>
            </a:endParaRPr>
          </a:p>
          <a:p>
            <a:pPr marL="228600" marR="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English 4 Honors/Dual *** </a:t>
            </a:r>
            <a:endParaRPr sz="2400">
              <a:solidFill>
                <a:srgbClr val="434343"/>
              </a:solidFill>
            </a:endParaRPr>
          </a:p>
          <a:p>
            <a:pPr marL="228600" marR="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Spanish 3 Pre AP/Dual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Pre Calculus Pre AP/Dual </a:t>
            </a:r>
            <a:endParaRPr sz="2400">
              <a:solidFill>
                <a:srgbClr val="434343"/>
              </a:solidFill>
            </a:endParaRPr>
          </a:p>
          <a:p>
            <a:pPr marL="228600" marR="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Calculus AB AP/Dual</a:t>
            </a:r>
            <a:endParaRPr sz="2400">
              <a:solidFill>
                <a:srgbClr val="434343"/>
              </a:solidFill>
            </a:endParaRPr>
          </a:p>
          <a:p>
            <a:pPr marL="228600" marR="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Calculus BC AP/Dual ***</a:t>
            </a:r>
            <a:endParaRPr sz="2400">
              <a:solidFill>
                <a:srgbClr val="434343"/>
              </a:solidFill>
            </a:endParaRPr>
          </a:p>
          <a:p>
            <a:pPr marL="228600" marR="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US History AP/Dual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1271300" y="4509150"/>
            <a:ext cx="925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*** These courses are projected for the 2020-2021 school year but not yet guaranteed</a:t>
            </a:r>
            <a:r>
              <a:rPr lang="en-US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1271295" y="5378478"/>
            <a:ext cx="1030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1271295" y="5360378"/>
            <a:ext cx="1030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AP and Dual Credit Classes are stacked: </a:t>
            </a:r>
            <a:r>
              <a:rPr lang="en-US" sz="1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 students in DC classes will be receiving the AP 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curriculum. Aside from earning DC, students will be able to take the AP exam to obtain college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credit as well. </a:t>
            </a:r>
            <a:endParaRPr sz="18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550717" y="197781"/>
            <a:ext cx="10619509" cy="720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Course Regulations</a:t>
            </a:r>
            <a:endParaRPr u="sng">
              <a:solidFill>
                <a:srgbClr val="66666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What should you expect as a Dual Credit Student?</a:t>
            </a:r>
            <a:endParaRPr sz="1500" b="1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You will be considered a college student!  </a:t>
            </a:r>
            <a:endParaRPr sz="2400">
              <a:solidFill>
                <a:srgbClr val="434343"/>
              </a:solidFill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The grade you earn in the course will follow you from this point forward on your college transcript.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It is the student's responsibility to know all important deadline dates when applying for the DC program.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If a student fails a Dual Credit course, the student will not be allowed to participate in any course where the failing course was a pre-requisite.</a:t>
            </a:r>
            <a:endParaRPr sz="2400">
              <a:solidFill>
                <a:srgbClr val="434343"/>
              </a:solidFill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If a student drops a Dual Credit course after a certain deadline, the student may not take that particular course again until after graduation.</a:t>
            </a:r>
            <a:endParaRPr sz="2400">
              <a:solidFill>
                <a:srgbClr val="434343"/>
              </a:solidFill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7564" y="335899"/>
            <a:ext cx="2702592" cy="1795722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/>
        </p:nvSpPr>
        <p:spPr>
          <a:xfrm>
            <a:off x="426027" y="318774"/>
            <a:ext cx="1111431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The Benefits-Cost</a:t>
            </a:r>
            <a:endParaRPr sz="4000" b="1" u="sng">
              <a:solidFill>
                <a:srgbClr val="6666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Example: ENG III AP/Dual (equivalent to 6 college hours: ENGL 1301 &amp; ENGL 1302)</a:t>
            </a:r>
            <a:endParaRPr sz="200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		  U.S. History AP/Dual (equivalent to 6 college hours: HIST 1301 and HIST 1302)</a:t>
            </a:r>
            <a:endParaRPr sz="200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		***For this one year, this student will earn </a:t>
            </a:r>
            <a:r>
              <a:rPr lang="en-US" sz="2000" u="sng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12 college credit hours</a:t>
            </a:r>
            <a:r>
              <a:rPr lang="en-US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!</a:t>
            </a:r>
            <a:endParaRPr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		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383100" y="2634375"/>
            <a:ext cx="11425800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Earned by Dual Credit at Harlan H.S.:</a:t>
            </a:r>
            <a:r>
              <a:rPr lang="en-US" sz="1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	</a:t>
            </a:r>
            <a:r>
              <a:rPr lang="en-US" sz="32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FREE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Earned at: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Community College (ex. NVC, SAC) – </a:t>
            </a:r>
            <a:r>
              <a:rPr lang="en-US" sz="24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approx. $1188 for 12 hours (just tuition)</a:t>
            </a:r>
            <a:endParaRPr sz="24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Public University (ex. UTSA, TAMU, Texas Tech) – </a:t>
            </a:r>
            <a:r>
              <a:rPr lang="en-US" sz="24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approx. $4,950 for 15 hours</a:t>
            </a:r>
            <a:endParaRPr sz="24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Private University (ex. St. Mary’s, Baylor, OLLU) – </a:t>
            </a:r>
            <a:r>
              <a:rPr lang="en-US" sz="24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approx. $15,000 for 12 hours</a:t>
            </a:r>
            <a:endParaRPr sz="24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75658">
            <a:off x="9295995" y="1978910"/>
            <a:ext cx="1907434" cy="14344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/>
          <p:nvPr/>
        </p:nvSpPr>
        <p:spPr>
          <a:xfrm>
            <a:off x="649900" y="6211800"/>
            <a:ext cx="1135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All above tuition amounts are based on 2018-2019 tuitions/fees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071" y="286435"/>
            <a:ext cx="1922714" cy="87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5926" y="227553"/>
            <a:ext cx="670178" cy="117338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1199945" y="540525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Bookman Old Style"/>
              <a:buNone/>
            </a:pPr>
            <a:r>
              <a:rPr lang="en-US" sz="3600" b="1" i="0" u="sng" strike="noStrike" cap="none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HOW DO I BECOME ELIGIBLE?</a:t>
            </a:r>
            <a:endParaRPr sz="3600" b="1" i="0" u="sng" strike="noStrike" cap="none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1"/>
          </p:nvPr>
        </p:nvSpPr>
        <p:spPr>
          <a:xfrm>
            <a:off x="374975" y="1797775"/>
            <a:ext cx="117708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</a:rPr>
              <a:t>There are a couple different steps you will take to become eligible for dual credit:</a:t>
            </a:r>
            <a:endParaRPr sz="2400">
              <a:solidFill>
                <a:srgbClr val="434343"/>
              </a:solidFill>
            </a:endParaRPr>
          </a:p>
          <a:p>
            <a:pPr marL="228600" marR="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Use the Dual Credit Checklist and follow the process</a:t>
            </a:r>
            <a:endParaRPr sz="2400">
              <a:solidFill>
                <a:srgbClr val="434343"/>
              </a:solidFill>
            </a:endParaRPr>
          </a:p>
          <a:p>
            <a:pPr marL="685800" marR="0" lvl="1" indent="-266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Complete the </a:t>
            </a:r>
            <a:r>
              <a:rPr lang="en-US" sz="2400">
                <a:solidFill>
                  <a:srgbClr val="434343"/>
                </a:solidFill>
              </a:rPr>
              <a:t>H</a:t>
            </a: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HS Dual Credit Documentation and Signature Page</a:t>
            </a:r>
            <a:endParaRPr sz="2400">
              <a:solidFill>
                <a:srgbClr val="434343"/>
              </a:solidFill>
            </a:endParaRPr>
          </a:p>
          <a:p>
            <a:pPr marL="685800" marR="0" lvl="1" indent="-266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Complete the application (a.k.a. ApplyTexas)</a:t>
            </a:r>
            <a:endParaRPr sz="2400">
              <a:solidFill>
                <a:srgbClr val="434343"/>
              </a:solidFill>
            </a:endParaRPr>
          </a:p>
          <a:p>
            <a:pPr marL="685800" marR="0" lvl="1" indent="-266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Complete the Parent Consent Form and submit to </a:t>
            </a:r>
            <a:r>
              <a:rPr lang="en-US" sz="2400">
                <a:solidFill>
                  <a:srgbClr val="434343"/>
                </a:solidFill>
              </a:rPr>
              <a:t>your ACES account</a:t>
            </a:r>
            <a:endParaRPr sz="2400">
              <a:solidFill>
                <a:srgbClr val="434343"/>
              </a:solidFill>
            </a:endParaRPr>
          </a:p>
          <a:p>
            <a:pPr marL="685800" marR="0" lvl="1" indent="-266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Complete the GoFAARR</a:t>
            </a:r>
            <a:r>
              <a:rPr lang="en-US" sz="2400">
                <a:solidFill>
                  <a:srgbClr val="434343"/>
                </a:solidFill>
              </a:rPr>
              <a:t>/</a:t>
            </a: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Test Prep Modules (will get access </a:t>
            </a:r>
            <a:r>
              <a:rPr lang="en-US" sz="2400">
                <a:solidFill>
                  <a:srgbClr val="434343"/>
                </a:solidFill>
              </a:rPr>
              <a:t>2-3 days</a:t>
            </a: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 after application of ApplyTX)</a:t>
            </a:r>
            <a:endParaRPr sz="2400">
              <a:solidFill>
                <a:srgbClr val="434343"/>
              </a:solidFill>
            </a:endParaRPr>
          </a:p>
          <a:p>
            <a:pPr marL="685800" marR="0" lvl="1" indent="-266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Complete and earn eligible TSI scores</a:t>
            </a:r>
            <a:endParaRPr sz="2400" b="0" i="0" u="none" strike="noStrike" cap="none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685800" marR="0" lvl="1" indent="-266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434343"/>
                </a:solidFill>
              </a:rPr>
              <a:t>Complete the online dual credit orientation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913795" y="96525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Bookman Old Style"/>
              <a:buNone/>
            </a:pPr>
            <a:r>
              <a:rPr lang="en-US" sz="3400" b="1" i="0" u="sng" strike="noStrike" cap="none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COMPLETING THE APPLICATION</a:t>
            </a:r>
            <a:endParaRPr sz="3400" b="1" i="0" u="sng" strike="noStrike" cap="none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315775" y="2055100"/>
            <a:ext cx="106719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66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Instructions for every step can be found on the </a:t>
            </a:r>
            <a:r>
              <a:rPr lang="en-US" sz="3000">
                <a:solidFill>
                  <a:srgbClr val="434343"/>
                </a:solidFill>
              </a:rPr>
              <a:t>Dual Credit</a:t>
            </a:r>
            <a:r>
              <a:rPr lang="en-US" sz="30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3000">
                <a:solidFill>
                  <a:srgbClr val="434343"/>
                </a:solidFill>
              </a:rPr>
              <a:t>W</a:t>
            </a:r>
            <a:r>
              <a:rPr lang="en-US" sz="30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ebsite</a:t>
            </a:r>
            <a:r>
              <a:rPr lang="en-US" sz="3000">
                <a:solidFill>
                  <a:srgbClr val="434343"/>
                </a:solidFill>
              </a:rPr>
              <a:t> or you can go by B100 to pick up a packet.</a:t>
            </a:r>
            <a:endParaRPr sz="3000">
              <a:solidFill>
                <a:srgbClr val="434343"/>
              </a:solidFill>
            </a:endParaRPr>
          </a:p>
          <a:p>
            <a:pPr marL="228600" marR="0" lvl="0" indent="-266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We will be hosting application help </a:t>
            </a:r>
            <a:r>
              <a:rPr lang="en-US" sz="3000">
                <a:solidFill>
                  <a:srgbClr val="434343"/>
                </a:solidFill>
              </a:rPr>
              <a:t>sessions </a:t>
            </a:r>
            <a:r>
              <a:rPr lang="en-US" sz="30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in January and Februar</a:t>
            </a:r>
            <a:r>
              <a:rPr lang="en-US" sz="3000">
                <a:solidFill>
                  <a:srgbClr val="434343"/>
                </a:solidFill>
              </a:rPr>
              <a:t>y</a:t>
            </a:r>
            <a:r>
              <a:rPr lang="en-US" sz="3000" b="0" i="0" u="none" strike="noStrike" cap="none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:</a:t>
            </a:r>
            <a:endParaRPr sz="3000">
              <a:solidFill>
                <a:srgbClr val="434343"/>
              </a:solidFill>
            </a:endParaRPr>
          </a:p>
          <a:p>
            <a:pPr marL="68580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</a:rPr>
              <a:t>At the end of the presentation you will sign up for my classroom so that you will get reminders of help sessions and deadlines</a:t>
            </a:r>
            <a:endParaRPr sz="3000">
              <a:solidFill>
                <a:srgbClr val="434343"/>
              </a:solidFill>
            </a:endParaRPr>
          </a:p>
          <a:p>
            <a:pPr marL="685800" marR="0" lvl="1" indent="-114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685800" marR="0" lvl="1" indent="-114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685800" marR="0" lvl="1" indent="-114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0150" y="0"/>
            <a:ext cx="2221850" cy="18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Microsoft Office PowerPoint</Application>
  <PresentationFormat>Widescreen</PresentationFormat>
  <Paragraphs>150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Bookman Old Style</vt:lpstr>
      <vt:lpstr>Arial</vt:lpstr>
      <vt:lpstr>Noto Sans Symbols</vt:lpstr>
      <vt:lpstr>Tahoma</vt:lpstr>
      <vt:lpstr>Rockwell</vt:lpstr>
      <vt:lpstr>Damask</vt:lpstr>
      <vt:lpstr>    HARLAN HIGH SCHOOL  DUAL CREDIT  CLASS PRESENTATION    </vt:lpstr>
      <vt:lpstr>PowerPoint Presentation</vt:lpstr>
      <vt:lpstr>PowerPoint Presentation</vt:lpstr>
      <vt:lpstr>PowerPoint Presentation</vt:lpstr>
      <vt:lpstr>DUAL CREDIT COURSES OFFERED AT HARLAN 2020-2021</vt:lpstr>
      <vt:lpstr>PowerPoint Presentation</vt:lpstr>
      <vt:lpstr>PowerPoint Presentation</vt:lpstr>
      <vt:lpstr>HOW DO I BECOME ELIGIBLE?</vt:lpstr>
      <vt:lpstr>COMPLETING THE APPLICATION</vt:lpstr>
      <vt:lpstr>PowerPoint Presentation</vt:lpstr>
      <vt:lpstr>PowerPoint Presentation</vt:lpstr>
      <vt:lpstr>STUDENT EXPECTATIONS</vt:lpstr>
      <vt:lpstr>LETS REVIEW THE PAPERWORK</vt:lpstr>
      <vt:lpstr>PowerPoint Presentation</vt:lpstr>
      <vt:lpstr>PowerPoint Presentation</vt:lpstr>
      <vt:lpstr>PowerPoint Presentation</vt:lpstr>
      <vt:lpstr>PowerPoint Presentation</vt:lpstr>
      <vt:lpstr>THANK YOU FOR YOUR TIME!  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HARLAN HIGH SCHOOL  DUAL CREDIT  CLASS PRESENTATION    </dc:title>
  <dc:creator>Brittany Pettis</dc:creator>
  <cp:lastModifiedBy>Brittany Eure</cp:lastModifiedBy>
  <cp:revision>1</cp:revision>
  <dcterms:modified xsi:type="dcterms:W3CDTF">2019-12-09T21:21:45Z</dcterms:modified>
</cp:coreProperties>
</file>