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622D61"/>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25252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25252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FFFFFF">
              <a:alpha val="30195"/>
            </a:srgbClr>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FFFFFF">
              <a:alpha val="19999"/>
            </a:srgbClr>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2599">
              <a:alpha val="72155"/>
            </a:srgbClr>
          </a:solidFill>
        </p:spPr>
        <p:txBody>
          <a:bodyPr wrap="square" lIns="0" tIns="0" rIns="0" bIns="0" rtlCol="0"/>
          <a:lstStyle/>
          <a:p>
            <a:endParaRPr/>
          </a:p>
        </p:txBody>
      </p:sp>
      <p:sp>
        <p:nvSpPr>
          <p:cNvPr id="22" name="bk object 22"/>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001D73">
              <a:alpha val="70195"/>
            </a:srgbClr>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FFFFFF">
              <a:alpha val="70195"/>
            </a:srgbClr>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FFFFFF">
              <a:alpha val="65097"/>
            </a:srgbClr>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FFFFFF">
              <a:alpha val="79998"/>
            </a:srgbClr>
          </a:solidFill>
        </p:spPr>
        <p:txBody>
          <a:bodyPr wrap="square" lIns="0" tIns="0" rIns="0" bIns="0" rtlCol="0"/>
          <a:lstStyle/>
          <a:p>
            <a:endParaRPr/>
          </a:p>
        </p:txBody>
      </p:sp>
      <p:sp>
        <p:nvSpPr>
          <p:cNvPr id="26" name="bk object 26"/>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2" name="Holder 2"/>
          <p:cNvSpPr>
            <a:spLocks noGrp="1"/>
          </p:cNvSpPr>
          <p:nvPr>
            <p:ph type="ctrTitle"/>
          </p:nvPr>
        </p:nvSpPr>
        <p:spPr>
          <a:xfrm>
            <a:off x="264668" y="117728"/>
            <a:ext cx="1955164" cy="391159"/>
          </a:xfrm>
          <a:prstGeom prst="rect">
            <a:avLst/>
          </a:prstGeom>
        </p:spPr>
        <p:txBody>
          <a:bodyPr wrap="square" lIns="0" tIns="0" rIns="0" bIns="0">
            <a:spAutoFit/>
          </a:bodyPr>
          <a:lstStyle>
            <a:lvl1pPr>
              <a:defRPr sz="2400" b="1"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807974" y="3499865"/>
            <a:ext cx="10576051" cy="10153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622D61"/>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25252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25252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FFFFFF">
              <a:alpha val="30195"/>
            </a:srgbClr>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FFFFFF">
              <a:alpha val="19999"/>
            </a:srgbClr>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2599">
              <a:alpha val="72155"/>
            </a:srgbClr>
          </a:solidFill>
        </p:spPr>
        <p:txBody>
          <a:bodyPr wrap="square" lIns="0" tIns="0" rIns="0" bIns="0" rtlCol="0"/>
          <a:lstStyle/>
          <a:p>
            <a:endParaRPr/>
          </a:p>
        </p:txBody>
      </p:sp>
      <p:sp>
        <p:nvSpPr>
          <p:cNvPr id="22" name="bk object 22"/>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001D73">
              <a:alpha val="70195"/>
            </a:srgbClr>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FFFFFF">
              <a:alpha val="70195"/>
            </a:srgbClr>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FFFFFF">
              <a:alpha val="65097"/>
            </a:srgbClr>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FFFFFF">
              <a:alpha val="79998"/>
            </a:srgbClr>
          </a:solidFill>
        </p:spPr>
        <p:txBody>
          <a:bodyPr wrap="square" lIns="0" tIns="0" rIns="0" bIns="0" rtlCol="0"/>
          <a:lstStyle/>
          <a:p>
            <a:endParaRPr/>
          </a:p>
        </p:txBody>
      </p:sp>
      <p:sp>
        <p:nvSpPr>
          <p:cNvPr id="26" name="bk object 26"/>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622D61"/>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25252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25252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FFFFFF">
              <a:alpha val="30195"/>
            </a:srgbClr>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FFFFFF">
              <a:alpha val="19999"/>
            </a:srgbClr>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2599">
              <a:alpha val="72155"/>
            </a:srgbClr>
          </a:solidFill>
        </p:spPr>
        <p:txBody>
          <a:bodyPr wrap="square" lIns="0" tIns="0" rIns="0" bIns="0" rtlCol="0"/>
          <a:lstStyle/>
          <a:p>
            <a:endParaRPr/>
          </a:p>
        </p:txBody>
      </p:sp>
      <p:sp>
        <p:nvSpPr>
          <p:cNvPr id="22" name="bk object 22"/>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001D73">
              <a:alpha val="70195"/>
            </a:srgbClr>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FFFFFF">
              <a:alpha val="70195"/>
            </a:srgbClr>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FFFFFF">
              <a:alpha val="65097"/>
            </a:srgbClr>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FFFFFF">
              <a:alpha val="79998"/>
            </a:srgbClr>
          </a:solidFill>
        </p:spPr>
        <p:txBody>
          <a:bodyPr wrap="square" lIns="0" tIns="0" rIns="0" bIns="0" rtlCol="0"/>
          <a:lstStyle/>
          <a:p>
            <a:endParaRPr/>
          </a:p>
        </p:txBody>
      </p:sp>
      <p:sp>
        <p:nvSpPr>
          <p:cNvPr id="26" name="bk object 26"/>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622D61"/>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25252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25252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FFFFFF">
              <a:alpha val="30195"/>
            </a:srgbClr>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FFFFFF">
              <a:alpha val="19999"/>
            </a:srgbClr>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02599">
              <a:alpha val="72155"/>
            </a:srgbClr>
          </a:solidFill>
        </p:spPr>
        <p:txBody>
          <a:bodyPr wrap="square" lIns="0" tIns="0" rIns="0" bIns="0" rtlCol="0"/>
          <a:lstStyle/>
          <a:p>
            <a:endParaRPr/>
          </a:p>
        </p:txBody>
      </p:sp>
      <p:sp>
        <p:nvSpPr>
          <p:cNvPr id="22" name="bk object 22"/>
          <p:cNvSpPr/>
          <p:nvPr/>
        </p:nvSpPr>
        <p:spPr>
          <a:xfrm>
            <a:off x="9337790" y="0"/>
            <a:ext cx="2851785" cy="6858000"/>
          </a:xfrm>
          <a:custGeom>
            <a:avLst/>
            <a:gdLst/>
            <a:ahLst/>
            <a:cxnLst/>
            <a:rect l="l" t="t" r="r" b="b"/>
            <a:pathLst>
              <a:path w="2851784" h="6858000">
                <a:moveTo>
                  <a:pt x="2851161" y="0"/>
                </a:moveTo>
                <a:lnTo>
                  <a:pt x="0" y="0"/>
                </a:lnTo>
                <a:lnTo>
                  <a:pt x="2467620" y="6857996"/>
                </a:lnTo>
                <a:lnTo>
                  <a:pt x="2851161" y="6857996"/>
                </a:lnTo>
                <a:lnTo>
                  <a:pt x="2851161" y="0"/>
                </a:lnTo>
                <a:close/>
              </a:path>
            </a:pathLst>
          </a:custGeom>
          <a:solidFill>
            <a:srgbClr val="001D73">
              <a:alpha val="70195"/>
            </a:srgbClr>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FFFFFF">
              <a:alpha val="70195"/>
            </a:srgbClr>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FFFFFF">
              <a:alpha val="65097"/>
            </a:srgbClr>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FFFFFF">
              <a:alpha val="79998"/>
            </a:srgbClr>
          </a:solidFill>
        </p:spPr>
        <p:txBody>
          <a:bodyPr wrap="square" lIns="0" tIns="0" rIns="0" bIns="0" rtlCol="0"/>
          <a:lstStyle/>
          <a:p>
            <a:endParaRPr/>
          </a:p>
        </p:txBody>
      </p:sp>
      <p:sp>
        <p:nvSpPr>
          <p:cNvPr id="2" name="Holder 2"/>
          <p:cNvSpPr>
            <a:spLocks noGrp="1"/>
          </p:cNvSpPr>
          <p:nvPr>
            <p:ph type="title"/>
          </p:nvPr>
        </p:nvSpPr>
        <p:spPr>
          <a:xfrm>
            <a:off x="264668" y="117728"/>
            <a:ext cx="1518920" cy="391159"/>
          </a:xfrm>
          <a:prstGeom prst="rect">
            <a:avLst/>
          </a:prstGeom>
        </p:spPr>
        <p:txBody>
          <a:bodyPr wrap="square" lIns="0" tIns="0" rIns="0" bIns="0">
            <a:spAutoFit/>
          </a:bodyPr>
          <a:lstStyle>
            <a:lvl1pPr>
              <a:defRPr sz="24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1198880" y="1668296"/>
            <a:ext cx="9878695" cy="3473450"/>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12/10/2019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pplytexas.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8638031" y="231647"/>
            <a:ext cx="3450590" cy="3065145"/>
          </a:xfrm>
          <a:custGeom>
            <a:avLst/>
            <a:gdLst/>
            <a:ahLst/>
            <a:cxnLst/>
            <a:rect l="l" t="t" r="r" b="b"/>
            <a:pathLst>
              <a:path w="3450590" h="3065145">
                <a:moveTo>
                  <a:pt x="3450336" y="1170686"/>
                </a:moveTo>
                <a:lnTo>
                  <a:pt x="0" y="1170686"/>
                </a:lnTo>
                <a:lnTo>
                  <a:pt x="1066165" y="1894078"/>
                </a:lnTo>
                <a:lnTo>
                  <a:pt x="659003" y="3064764"/>
                </a:lnTo>
                <a:lnTo>
                  <a:pt x="1725168" y="2341245"/>
                </a:lnTo>
                <a:lnTo>
                  <a:pt x="2539694" y="2341245"/>
                </a:lnTo>
                <a:lnTo>
                  <a:pt x="2384171" y="1894078"/>
                </a:lnTo>
                <a:lnTo>
                  <a:pt x="3450336" y="1170686"/>
                </a:lnTo>
                <a:close/>
              </a:path>
              <a:path w="3450590" h="3065145">
                <a:moveTo>
                  <a:pt x="2539694" y="2341245"/>
                </a:moveTo>
                <a:lnTo>
                  <a:pt x="1725168" y="2341245"/>
                </a:lnTo>
                <a:lnTo>
                  <a:pt x="2791333" y="3064764"/>
                </a:lnTo>
                <a:lnTo>
                  <a:pt x="2539694" y="2341245"/>
                </a:lnTo>
                <a:close/>
              </a:path>
              <a:path w="3450590" h="3065145">
                <a:moveTo>
                  <a:pt x="1725168" y="0"/>
                </a:moveTo>
                <a:lnTo>
                  <a:pt x="1317879" y="1170686"/>
                </a:lnTo>
                <a:lnTo>
                  <a:pt x="2132457" y="1170686"/>
                </a:lnTo>
                <a:lnTo>
                  <a:pt x="1725168" y="0"/>
                </a:lnTo>
                <a:close/>
              </a:path>
            </a:pathLst>
          </a:custGeom>
          <a:solidFill>
            <a:srgbClr val="B869B8">
              <a:alpha val="50195"/>
            </a:srgbClr>
          </a:solidFill>
        </p:spPr>
        <p:txBody>
          <a:bodyPr wrap="square" lIns="0" tIns="0" rIns="0" bIns="0" rtlCol="0"/>
          <a:lstStyle/>
          <a:p>
            <a:endParaRPr/>
          </a:p>
        </p:txBody>
      </p:sp>
      <p:sp>
        <p:nvSpPr>
          <p:cNvPr id="4" name="object 4"/>
          <p:cNvSpPr txBox="1">
            <a:spLocks noGrp="1"/>
          </p:cNvSpPr>
          <p:nvPr>
            <p:ph type="title"/>
          </p:nvPr>
        </p:nvSpPr>
        <p:spPr>
          <a:xfrm>
            <a:off x="3947286" y="351282"/>
            <a:ext cx="4527550" cy="1122680"/>
          </a:xfrm>
          <a:prstGeom prst="rect">
            <a:avLst/>
          </a:prstGeom>
        </p:spPr>
        <p:txBody>
          <a:bodyPr vert="horz" wrap="square" lIns="0" tIns="12700" rIns="0" bIns="0" rtlCol="0">
            <a:spAutoFit/>
          </a:bodyPr>
          <a:lstStyle/>
          <a:p>
            <a:pPr marL="12700">
              <a:lnSpc>
                <a:spcPct val="100000"/>
              </a:lnSpc>
              <a:spcBef>
                <a:spcPts val="100"/>
              </a:spcBef>
            </a:pPr>
            <a:r>
              <a:rPr sz="7200" b="0" spc="-35" dirty="0">
                <a:latin typeface="Footlight MT Light"/>
                <a:cs typeface="Footlight MT Light"/>
              </a:rPr>
              <a:t>Apply</a:t>
            </a:r>
            <a:r>
              <a:rPr sz="7200" b="0" spc="-100" dirty="0">
                <a:latin typeface="Footlight MT Light"/>
                <a:cs typeface="Footlight MT Light"/>
              </a:rPr>
              <a:t> </a:t>
            </a:r>
            <a:r>
              <a:rPr sz="7200" b="0" spc="-35" dirty="0">
                <a:latin typeface="Footlight MT Light"/>
                <a:cs typeface="Footlight MT Light"/>
              </a:rPr>
              <a:t>Texas</a:t>
            </a:r>
            <a:endParaRPr sz="7200">
              <a:latin typeface="Footlight MT Light"/>
              <a:cs typeface="Footlight MT Light"/>
            </a:endParaRPr>
          </a:p>
        </p:txBody>
      </p:sp>
      <p:sp>
        <p:nvSpPr>
          <p:cNvPr id="5" name="object 5"/>
          <p:cNvSpPr txBox="1"/>
          <p:nvPr/>
        </p:nvSpPr>
        <p:spPr>
          <a:xfrm>
            <a:off x="1198880" y="3158722"/>
            <a:ext cx="8146415" cy="1746250"/>
          </a:xfrm>
          <a:prstGeom prst="rect">
            <a:avLst/>
          </a:prstGeom>
        </p:spPr>
        <p:txBody>
          <a:bodyPr vert="horz" wrap="square" lIns="0" tIns="311785" rIns="0" bIns="0" rtlCol="0">
            <a:spAutoFit/>
          </a:bodyPr>
          <a:lstStyle/>
          <a:p>
            <a:pPr marL="12700">
              <a:lnSpc>
                <a:spcPct val="100000"/>
              </a:lnSpc>
              <a:spcBef>
                <a:spcPts val="2455"/>
              </a:spcBef>
              <a:tabLst>
                <a:tab pos="354965" algn="l"/>
              </a:tabLst>
            </a:pPr>
            <a:r>
              <a:rPr sz="1450" spc="-10" dirty="0">
                <a:solidFill>
                  <a:srgbClr val="FFFFFF"/>
                </a:solidFill>
                <a:latin typeface="Wingdings 3"/>
                <a:cs typeface="Wingdings 3"/>
              </a:rPr>
              <a:t></a:t>
            </a:r>
            <a:r>
              <a:rPr sz="1450" spc="-10" dirty="0">
                <a:solidFill>
                  <a:srgbClr val="FFFFFF"/>
                </a:solidFill>
                <a:latin typeface="Times New Roman"/>
                <a:cs typeface="Times New Roman"/>
              </a:rPr>
              <a:t>	</a:t>
            </a:r>
            <a:r>
              <a:rPr sz="1800" spc="-5" dirty="0">
                <a:solidFill>
                  <a:srgbClr val="FFFFFF"/>
                </a:solidFill>
                <a:latin typeface="Arial"/>
                <a:cs typeface="Arial"/>
              </a:rPr>
              <a:t>Apply at </a:t>
            </a:r>
            <a:r>
              <a:rPr sz="1800" dirty="0">
                <a:solidFill>
                  <a:srgbClr val="FFFFFF"/>
                </a:solidFill>
                <a:latin typeface="Arial"/>
                <a:cs typeface="Arial"/>
              </a:rPr>
              <a:t>:</a:t>
            </a:r>
            <a:r>
              <a:rPr sz="1800" spc="5" dirty="0">
                <a:solidFill>
                  <a:srgbClr val="FFFFFF"/>
                </a:solidFill>
                <a:latin typeface="Arial"/>
                <a:cs typeface="Arial"/>
              </a:rPr>
              <a:t> </a:t>
            </a:r>
            <a:r>
              <a:rPr sz="4000" b="1" spc="-15" dirty="0">
                <a:solidFill>
                  <a:srgbClr val="FFFFFF"/>
                </a:solidFill>
                <a:latin typeface="Arial"/>
                <a:cs typeface="Arial"/>
                <a:hlinkClick r:id="rId2"/>
              </a:rPr>
              <a:t>www.applytexas.org</a:t>
            </a:r>
            <a:endParaRPr sz="4000">
              <a:latin typeface="Arial"/>
              <a:cs typeface="Arial"/>
            </a:endParaRPr>
          </a:p>
          <a:p>
            <a:pPr marL="12700">
              <a:lnSpc>
                <a:spcPct val="100000"/>
              </a:lnSpc>
              <a:spcBef>
                <a:spcPts val="1065"/>
              </a:spcBef>
              <a:tabLst>
                <a:tab pos="354965" algn="l"/>
              </a:tabLst>
            </a:pPr>
            <a:r>
              <a:rPr sz="1450" spc="-10" dirty="0">
                <a:solidFill>
                  <a:srgbClr val="FFFFFF"/>
                </a:solidFill>
                <a:latin typeface="Wingdings 3"/>
                <a:cs typeface="Wingdings 3"/>
              </a:rPr>
              <a:t></a:t>
            </a:r>
            <a:r>
              <a:rPr sz="1450" spc="-10" dirty="0">
                <a:solidFill>
                  <a:srgbClr val="FFFFFF"/>
                </a:solidFill>
                <a:latin typeface="Times New Roman"/>
                <a:cs typeface="Times New Roman"/>
              </a:rPr>
              <a:t>	</a:t>
            </a:r>
            <a:r>
              <a:rPr sz="1800" spc="-5" dirty="0">
                <a:solidFill>
                  <a:srgbClr val="FFFFFF"/>
                </a:solidFill>
                <a:latin typeface="Arial"/>
                <a:cs typeface="Arial"/>
              </a:rPr>
              <a:t>Click on </a:t>
            </a:r>
            <a:r>
              <a:rPr sz="1800" b="1" u="heavy" dirty="0">
                <a:solidFill>
                  <a:srgbClr val="FFFFFF"/>
                </a:solidFill>
                <a:uFill>
                  <a:solidFill>
                    <a:srgbClr val="FFFFFF"/>
                  </a:solidFill>
                </a:uFill>
                <a:latin typeface="Arial"/>
                <a:cs typeface="Arial"/>
              </a:rPr>
              <a:t>GET</a:t>
            </a:r>
            <a:r>
              <a:rPr sz="1800" b="1" u="heavy" spc="0" dirty="0">
                <a:solidFill>
                  <a:srgbClr val="FFFFFF"/>
                </a:solidFill>
                <a:uFill>
                  <a:solidFill>
                    <a:srgbClr val="FFFFFF"/>
                  </a:solidFill>
                </a:uFill>
                <a:latin typeface="Arial"/>
                <a:cs typeface="Arial"/>
              </a:rPr>
              <a:t> </a:t>
            </a:r>
            <a:r>
              <a:rPr sz="1800" b="1" u="heavy" spc="-25" dirty="0">
                <a:solidFill>
                  <a:srgbClr val="FFFFFF"/>
                </a:solidFill>
                <a:uFill>
                  <a:solidFill>
                    <a:srgbClr val="FFFFFF"/>
                  </a:solidFill>
                </a:uFill>
                <a:latin typeface="Arial"/>
                <a:cs typeface="Arial"/>
              </a:rPr>
              <a:t>STARTED!</a:t>
            </a:r>
            <a:endParaRPr sz="1800">
              <a:latin typeface="Arial"/>
              <a:cs typeface="Arial"/>
            </a:endParaRPr>
          </a:p>
          <a:p>
            <a:pPr marL="12700">
              <a:lnSpc>
                <a:spcPct val="100000"/>
              </a:lnSpc>
              <a:spcBef>
                <a:spcPts val="1005"/>
              </a:spcBef>
              <a:tabLst>
                <a:tab pos="354965" algn="l"/>
              </a:tabLst>
            </a:pPr>
            <a:r>
              <a:rPr sz="1450" spc="-10" dirty="0">
                <a:solidFill>
                  <a:srgbClr val="FFFFFF"/>
                </a:solidFill>
                <a:latin typeface="Wingdings 3"/>
                <a:cs typeface="Wingdings 3"/>
              </a:rPr>
              <a:t></a:t>
            </a:r>
            <a:r>
              <a:rPr sz="1450" spc="-10" dirty="0">
                <a:solidFill>
                  <a:srgbClr val="FFFFFF"/>
                </a:solidFill>
                <a:latin typeface="Times New Roman"/>
                <a:cs typeface="Times New Roman"/>
              </a:rPr>
              <a:t>	</a:t>
            </a:r>
            <a:r>
              <a:rPr sz="1800" b="1" dirty="0">
                <a:solidFill>
                  <a:srgbClr val="FFFFFF"/>
                </a:solidFill>
                <a:latin typeface="Arial"/>
                <a:cs typeface="Arial"/>
              </a:rPr>
              <a:t>Complete </a:t>
            </a:r>
            <a:r>
              <a:rPr sz="1800" b="1" spc="-5" dirty="0">
                <a:solidFill>
                  <a:srgbClr val="FFFFFF"/>
                </a:solidFill>
                <a:latin typeface="Arial"/>
                <a:cs typeface="Arial"/>
              </a:rPr>
              <a:t>your </a:t>
            </a:r>
            <a:r>
              <a:rPr sz="1800" b="1" dirty="0">
                <a:solidFill>
                  <a:srgbClr val="FFFFFF"/>
                </a:solidFill>
                <a:latin typeface="Arial"/>
                <a:cs typeface="Arial"/>
              </a:rPr>
              <a:t>Profile then </a:t>
            </a:r>
            <a:r>
              <a:rPr sz="1800" b="1" spc="-5" dirty="0">
                <a:solidFill>
                  <a:srgbClr val="FFFFFF"/>
                </a:solidFill>
                <a:latin typeface="Arial"/>
                <a:cs typeface="Arial"/>
              </a:rPr>
              <a:t>click </a:t>
            </a:r>
            <a:r>
              <a:rPr sz="1800" b="1" spc="-50" dirty="0">
                <a:solidFill>
                  <a:srgbClr val="FFFFFF"/>
                </a:solidFill>
                <a:latin typeface="Arial"/>
                <a:cs typeface="Arial"/>
              </a:rPr>
              <a:t>SAVE </a:t>
            </a:r>
            <a:r>
              <a:rPr sz="1800" b="1" dirty="0">
                <a:solidFill>
                  <a:srgbClr val="FFFFFF"/>
                </a:solidFill>
                <a:latin typeface="Arial"/>
                <a:cs typeface="Arial"/>
              </a:rPr>
              <a:t>and </a:t>
            </a:r>
            <a:r>
              <a:rPr sz="1800" b="1" spc="0" dirty="0">
                <a:solidFill>
                  <a:srgbClr val="FFFFFF"/>
                </a:solidFill>
                <a:latin typeface="Arial"/>
                <a:cs typeface="Arial"/>
              </a:rPr>
              <a:t>wait </a:t>
            </a:r>
            <a:r>
              <a:rPr sz="1800" b="1" dirty="0">
                <a:solidFill>
                  <a:srgbClr val="FFFFFF"/>
                </a:solidFill>
                <a:latin typeface="Arial"/>
                <a:cs typeface="Arial"/>
              </a:rPr>
              <a:t>for the </a:t>
            </a:r>
            <a:r>
              <a:rPr sz="1800" b="1" spc="-5" dirty="0">
                <a:solidFill>
                  <a:srgbClr val="FFFFFF"/>
                </a:solidFill>
                <a:latin typeface="Arial"/>
                <a:cs typeface="Arial"/>
              </a:rPr>
              <a:t>rest </a:t>
            </a:r>
            <a:r>
              <a:rPr sz="1800" b="1" dirty="0">
                <a:solidFill>
                  <a:srgbClr val="FFFFFF"/>
                </a:solidFill>
                <a:latin typeface="Arial"/>
                <a:cs typeface="Arial"/>
              </a:rPr>
              <a:t>of the</a:t>
            </a:r>
            <a:r>
              <a:rPr sz="1800" b="1" spc="15" dirty="0">
                <a:solidFill>
                  <a:srgbClr val="FFFFFF"/>
                </a:solidFill>
                <a:latin typeface="Arial"/>
                <a:cs typeface="Arial"/>
              </a:rPr>
              <a:t> </a:t>
            </a:r>
            <a:r>
              <a:rPr sz="1800" b="1" spc="-5" dirty="0">
                <a:solidFill>
                  <a:srgbClr val="FFFFFF"/>
                </a:solidFill>
                <a:latin typeface="Arial"/>
                <a:cs typeface="Arial"/>
              </a:rPr>
              <a:t>class.</a:t>
            </a:r>
            <a:endParaRPr sz="18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3275" y="1720595"/>
            <a:ext cx="11492484" cy="34975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388852" y="3405251"/>
            <a:ext cx="645160" cy="676275"/>
          </a:xfrm>
          <a:custGeom>
            <a:avLst/>
            <a:gdLst/>
            <a:ahLst/>
            <a:cxnLst/>
            <a:rect l="l" t="t" r="r" b="b"/>
            <a:pathLst>
              <a:path w="645159" h="676275">
                <a:moveTo>
                  <a:pt x="0" y="313436"/>
                </a:moveTo>
                <a:lnTo>
                  <a:pt x="19557" y="676148"/>
                </a:lnTo>
                <a:lnTo>
                  <a:pt x="382270" y="656590"/>
                </a:lnTo>
                <a:lnTo>
                  <a:pt x="286639" y="570865"/>
                </a:lnTo>
                <a:lnTo>
                  <a:pt x="440643" y="399288"/>
                </a:lnTo>
                <a:lnTo>
                  <a:pt x="95503" y="399288"/>
                </a:lnTo>
                <a:lnTo>
                  <a:pt x="0" y="313436"/>
                </a:lnTo>
                <a:close/>
              </a:path>
              <a:path w="645159" h="676275">
                <a:moveTo>
                  <a:pt x="453898" y="0"/>
                </a:moveTo>
                <a:lnTo>
                  <a:pt x="95503" y="399288"/>
                </a:lnTo>
                <a:lnTo>
                  <a:pt x="440643" y="399288"/>
                </a:lnTo>
                <a:lnTo>
                  <a:pt x="645032" y="171576"/>
                </a:lnTo>
                <a:lnTo>
                  <a:pt x="453898" y="0"/>
                </a:lnTo>
                <a:close/>
              </a:path>
            </a:pathLst>
          </a:custGeom>
          <a:solidFill>
            <a:srgbClr val="FF0000"/>
          </a:solidFill>
        </p:spPr>
        <p:txBody>
          <a:bodyPr wrap="square" lIns="0" tIns="0" rIns="0" bIns="0" rtlCol="0"/>
          <a:lstStyle/>
          <a:p>
            <a:endParaRPr/>
          </a:p>
        </p:txBody>
      </p:sp>
      <p:sp>
        <p:nvSpPr>
          <p:cNvPr id="4" name="object 4"/>
          <p:cNvSpPr/>
          <p:nvPr/>
        </p:nvSpPr>
        <p:spPr>
          <a:xfrm>
            <a:off x="11388852" y="3405251"/>
            <a:ext cx="645160" cy="676275"/>
          </a:xfrm>
          <a:custGeom>
            <a:avLst/>
            <a:gdLst/>
            <a:ahLst/>
            <a:cxnLst/>
            <a:rect l="l" t="t" r="r" b="b"/>
            <a:pathLst>
              <a:path w="645159" h="676275">
                <a:moveTo>
                  <a:pt x="19557" y="676148"/>
                </a:moveTo>
                <a:lnTo>
                  <a:pt x="0" y="313436"/>
                </a:lnTo>
                <a:lnTo>
                  <a:pt x="95503" y="399288"/>
                </a:lnTo>
                <a:lnTo>
                  <a:pt x="453898" y="0"/>
                </a:lnTo>
                <a:lnTo>
                  <a:pt x="645032" y="171576"/>
                </a:lnTo>
                <a:lnTo>
                  <a:pt x="286639" y="570865"/>
                </a:lnTo>
                <a:lnTo>
                  <a:pt x="382270" y="656590"/>
                </a:lnTo>
                <a:lnTo>
                  <a:pt x="19557" y="676148"/>
                </a:lnTo>
                <a:close/>
              </a:path>
            </a:pathLst>
          </a:custGeom>
          <a:ln w="19050">
            <a:solidFill>
              <a:srgbClr val="000000"/>
            </a:solidFill>
          </a:ln>
        </p:spPr>
        <p:txBody>
          <a:bodyPr wrap="square" lIns="0" tIns="0" rIns="0" bIns="0" rtlCol="0"/>
          <a:lstStyle/>
          <a:p>
            <a:endParaRPr/>
          </a:p>
        </p:txBody>
      </p:sp>
      <p:sp>
        <p:nvSpPr>
          <p:cNvPr id="5" name="object 5"/>
          <p:cNvSpPr/>
          <p:nvPr/>
        </p:nvSpPr>
        <p:spPr>
          <a:xfrm>
            <a:off x="8280654" y="3469385"/>
            <a:ext cx="889000" cy="455930"/>
          </a:xfrm>
          <a:custGeom>
            <a:avLst/>
            <a:gdLst/>
            <a:ahLst/>
            <a:cxnLst/>
            <a:rect l="l" t="t" r="r" b="b"/>
            <a:pathLst>
              <a:path w="889000" h="455929">
                <a:moveTo>
                  <a:pt x="0" y="227837"/>
                </a:moveTo>
                <a:lnTo>
                  <a:pt x="15867" y="167260"/>
                </a:lnTo>
                <a:lnTo>
                  <a:pt x="60649" y="112832"/>
                </a:lnTo>
                <a:lnTo>
                  <a:pt x="92560" y="88602"/>
                </a:lnTo>
                <a:lnTo>
                  <a:pt x="130111" y="66722"/>
                </a:lnTo>
                <a:lnTo>
                  <a:pt x="172774" y="47465"/>
                </a:lnTo>
                <a:lnTo>
                  <a:pt x="220020" y="31100"/>
                </a:lnTo>
                <a:lnTo>
                  <a:pt x="271319" y="17901"/>
                </a:lnTo>
                <a:lnTo>
                  <a:pt x="326143" y="8136"/>
                </a:lnTo>
                <a:lnTo>
                  <a:pt x="383961" y="2079"/>
                </a:lnTo>
                <a:lnTo>
                  <a:pt x="444246" y="0"/>
                </a:lnTo>
                <a:lnTo>
                  <a:pt x="504530" y="2079"/>
                </a:lnTo>
                <a:lnTo>
                  <a:pt x="562348" y="8136"/>
                </a:lnTo>
                <a:lnTo>
                  <a:pt x="617172" y="17901"/>
                </a:lnTo>
                <a:lnTo>
                  <a:pt x="668471" y="31100"/>
                </a:lnTo>
                <a:lnTo>
                  <a:pt x="715717" y="47465"/>
                </a:lnTo>
                <a:lnTo>
                  <a:pt x="758380" y="66722"/>
                </a:lnTo>
                <a:lnTo>
                  <a:pt x="795931" y="88602"/>
                </a:lnTo>
                <a:lnTo>
                  <a:pt x="827842" y="112832"/>
                </a:lnTo>
                <a:lnTo>
                  <a:pt x="872624" y="167260"/>
                </a:lnTo>
                <a:lnTo>
                  <a:pt x="888492" y="227837"/>
                </a:lnTo>
                <a:lnTo>
                  <a:pt x="884436" y="258759"/>
                </a:lnTo>
                <a:lnTo>
                  <a:pt x="853582" y="316533"/>
                </a:lnTo>
                <a:lnTo>
                  <a:pt x="795931" y="367073"/>
                </a:lnTo>
                <a:lnTo>
                  <a:pt x="758380" y="388953"/>
                </a:lnTo>
                <a:lnTo>
                  <a:pt x="715717" y="408210"/>
                </a:lnTo>
                <a:lnTo>
                  <a:pt x="668471" y="424575"/>
                </a:lnTo>
                <a:lnTo>
                  <a:pt x="617172" y="437774"/>
                </a:lnTo>
                <a:lnTo>
                  <a:pt x="562348" y="447539"/>
                </a:lnTo>
                <a:lnTo>
                  <a:pt x="504530" y="453596"/>
                </a:lnTo>
                <a:lnTo>
                  <a:pt x="444246" y="455675"/>
                </a:lnTo>
                <a:lnTo>
                  <a:pt x="383961" y="453596"/>
                </a:lnTo>
                <a:lnTo>
                  <a:pt x="326143" y="447539"/>
                </a:lnTo>
                <a:lnTo>
                  <a:pt x="271319" y="437774"/>
                </a:lnTo>
                <a:lnTo>
                  <a:pt x="220020" y="424575"/>
                </a:lnTo>
                <a:lnTo>
                  <a:pt x="172774" y="408210"/>
                </a:lnTo>
                <a:lnTo>
                  <a:pt x="130111" y="388953"/>
                </a:lnTo>
                <a:lnTo>
                  <a:pt x="92560" y="367073"/>
                </a:lnTo>
                <a:lnTo>
                  <a:pt x="60649" y="342843"/>
                </a:lnTo>
                <a:lnTo>
                  <a:pt x="15867" y="288415"/>
                </a:lnTo>
                <a:lnTo>
                  <a:pt x="0" y="227837"/>
                </a:lnTo>
                <a:close/>
              </a:path>
            </a:pathLst>
          </a:custGeom>
          <a:ln w="38100">
            <a:solidFill>
              <a:srgbClr val="FF0000"/>
            </a:solidFill>
          </a:ln>
        </p:spPr>
        <p:txBody>
          <a:bodyPr wrap="square" lIns="0" tIns="0" rIns="0" bIns="0" rtlCol="0"/>
          <a:lstStyle/>
          <a:p>
            <a:endParaRPr/>
          </a:p>
        </p:txBody>
      </p:sp>
      <p:sp>
        <p:nvSpPr>
          <p:cNvPr id="6" name="object 6"/>
          <p:cNvSpPr txBox="1"/>
          <p:nvPr/>
        </p:nvSpPr>
        <p:spPr>
          <a:xfrm>
            <a:off x="211023" y="186944"/>
            <a:ext cx="10470515" cy="112331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Times New Roman"/>
                <a:cs typeface="Times New Roman"/>
              </a:rPr>
              <a:t>Application</a:t>
            </a:r>
            <a:r>
              <a:rPr sz="2400" b="1" spc="-15" dirty="0">
                <a:solidFill>
                  <a:srgbClr val="FFFFFF"/>
                </a:solidFill>
                <a:latin typeface="Times New Roman"/>
                <a:cs typeface="Times New Roman"/>
              </a:rPr>
              <a:t> </a:t>
            </a:r>
            <a:r>
              <a:rPr sz="2400" b="1" spc="-5" dirty="0">
                <a:solidFill>
                  <a:srgbClr val="FFFFFF"/>
                </a:solidFill>
                <a:latin typeface="Times New Roman"/>
                <a:cs typeface="Times New Roman"/>
              </a:rPr>
              <a:t>Checklist</a:t>
            </a:r>
            <a:endParaRPr sz="2400">
              <a:latin typeface="Times New Roman"/>
              <a:cs typeface="Times New Roman"/>
            </a:endParaRPr>
          </a:p>
          <a:p>
            <a:pPr marL="12700" marR="5080">
              <a:lnSpc>
                <a:spcPct val="100000"/>
              </a:lnSpc>
            </a:pPr>
            <a:r>
              <a:rPr sz="2400" spc="-50" dirty="0">
                <a:solidFill>
                  <a:srgbClr val="FFFFFF"/>
                </a:solidFill>
                <a:latin typeface="Times New Roman"/>
                <a:cs typeface="Times New Roman"/>
              </a:rPr>
              <a:t>Verify </a:t>
            </a:r>
            <a:r>
              <a:rPr sz="2400" dirty="0">
                <a:solidFill>
                  <a:srgbClr val="FFFFFF"/>
                </a:solidFill>
                <a:latin typeface="Times New Roman"/>
                <a:cs typeface="Times New Roman"/>
              </a:rPr>
              <a:t>that </a:t>
            </a:r>
            <a:r>
              <a:rPr sz="2400" spc="-5" dirty="0">
                <a:solidFill>
                  <a:srgbClr val="FFFFFF"/>
                </a:solidFill>
                <a:latin typeface="Times New Roman"/>
                <a:cs typeface="Times New Roman"/>
              </a:rPr>
              <a:t>you have selected </a:t>
            </a:r>
            <a:r>
              <a:rPr sz="2400" dirty="0">
                <a:solidFill>
                  <a:srgbClr val="FFFFFF"/>
                </a:solidFill>
                <a:latin typeface="Times New Roman"/>
                <a:cs typeface="Times New Roman"/>
              </a:rPr>
              <a:t>the accurate </a:t>
            </a:r>
            <a:r>
              <a:rPr sz="2400" spc="-5" dirty="0">
                <a:solidFill>
                  <a:srgbClr val="FFFFFF"/>
                </a:solidFill>
                <a:latin typeface="Times New Roman"/>
                <a:cs typeface="Times New Roman"/>
              </a:rPr>
              <a:t>application </a:t>
            </a:r>
            <a:r>
              <a:rPr sz="2400" dirty="0">
                <a:solidFill>
                  <a:srgbClr val="FFFFFF"/>
                </a:solidFill>
                <a:latin typeface="Times New Roman"/>
                <a:cs typeface="Times New Roman"/>
              </a:rPr>
              <a:t>term (Fall 2020), then continue.  </a:t>
            </a:r>
            <a:r>
              <a:rPr sz="2400" spc="-5" dirty="0">
                <a:solidFill>
                  <a:srgbClr val="FFFFFF"/>
                </a:solidFill>
                <a:latin typeface="Times New Roman"/>
                <a:cs typeface="Times New Roman"/>
              </a:rPr>
              <a:t>If </a:t>
            </a:r>
            <a:r>
              <a:rPr sz="2400" dirty="0">
                <a:solidFill>
                  <a:srgbClr val="FFFFFF"/>
                </a:solidFill>
                <a:latin typeface="Times New Roman"/>
                <a:cs typeface="Times New Roman"/>
              </a:rPr>
              <a:t>the application term </a:t>
            </a:r>
            <a:r>
              <a:rPr sz="2400" spc="-5" dirty="0">
                <a:solidFill>
                  <a:srgbClr val="FFFFFF"/>
                </a:solidFill>
                <a:latin typeface="Times New Roman"/>
                <a:cs typeface="Times New Roman"/>
              </a:rPr>
              <a:t>listed </a:t>
            </a:r>
            <a:r>
              <a:rPr sz="2400" dirty="0">
                <a:solidFill>
                  <a:srgbClr val="FFFFFF"/>
                </a:solidFill>
                <a:latin typeface="Times New Roman"/>
                <a:cs typeface="Times New Roman"/>
              </a:rPr>
              <a:t>is </a:t>
            </a:r>
            <a:r>
              <a:rPr sz="2400" spc="-5" dirty="0">
                <a:solidFill>
                  <a:srgbClr val="FFFFFF"/>
                </a:solidFill>
                <a:latin typeface="Times New Roman"/>
                <a:cs typeface="Times New Roman"/>
              </a:rPr>
              <a:t>incorrect, select </a:t>
            </a:r>
            <a:r>
              <a:rPr sz="2400" dirty="0">
                <a:solidFill>
                  <a:srgbClr val="FFFFFF"/>
                </a:solidFill>
                <a:latin typeface="Times New Roman"/>
                <a:cs typeface="Times New Roman"/>
              </a:rPr>
              <a:t>“go back” to update the</a:t>
            </a:r>
            <a:r>
              <a:rPr sz="2400" spc="-195" dirty="0">
                <a:solidFill>
                  <a:srgbClr val="FFFFFF"/>
                </a:solidFill>
                <a:latin typeface="Times New Roman"/>
                <a:cs typeface="Times New Roman"/>
              </a:rPr>
              <a:t> </a:t>
            </a:r>
            <a:r>
              <a:rPr sz="2400" spc="-5" dirty="0">
                <a:solidFill>
                  <a:srgbClr val="FFFFFF"/>
                </a:solidFill>
                <a:latin typeface="Times New Roman"/>
                <a:cs typeface="Times New Roman"/>
              </a:rPr>
              <a:t>term.</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xfrm>
            <a:off x="443585" y="253695"/>
            <a:ext cx="10492740" cy="1123315"/>
          </a:xfrm>
          <a:prstGeom prst="rect">
            <a:avLst/>
          </a:prstGeom>
        </p:spPr>
        <p:txBody>
          <a:bodyPr vert="horz" wrap="square" lIns="0" tIns="12700" rIns="0" bIns="0" rtlCol="0">
            <a:spAutoFit/>
          </a:bodyPr>
          <a:lstStyle/>
          <a:p>
            <a:pPr marL="12700">
              <a:lnSpc>
                <a:spcPct val="100000"/>
              </a:lnSpc>
              <a:spcBef>
                <a:spcPts val="100"/>
              </a:spcBef>
            </a:pPr>
            <a:r>
              <a:rPr dirty="0"/>
              <a:t>Biographical</a:t>
            </a:r>
            <a:r>
              <a:rPr spc="-25" dirty="0"/>
              <a:t> </a:t>
            </a:r>
            <a:r>
              <a:rPr dirty="0"/>
              <a:t>Information</a:t>
            </a:r>
          </a:p>
          <a:p>
            <a:pPr marL="12700" marR="5080">
              <a:lnSpc>
                <a:spcPct val="100000"/>
              </a:lnSpc>
              <a:spcBef>
                <a:spcPts val="5"/>
              </a:spcBef>
              <a:tabLst>
                <a:tab pos="1686560" algn="l"/>
              </a:tabLst>
            </a:pPr>
            <a:r>
              <a:rPr b="0" dirty="0">
                <a:latin typeface="Times New Roman"/>
                <a:cs typeface="Times New Roman"/>
              </a:rPr>
              <a:t>The </a:t>
            </a:r>
            <a:r>
              <a:rPr b="0" spc="-5" dirty="0">
                <a:latin typeface="Times New Roman"/>
                <a:cs typeface="Times New Roman"/>
              </a:rPr>
              <a:t>information </a:t>
            </a:r>
            <a:r>
              <a:rPr b="0" dirty="0">
                <a:latin typeface="Times New Roman"/>
                <a:cs typeface="Times New Roman"/>
              </a:rPr>
              <a:t>on </a:t>
            </a:r>
            <a:r>
              <a:rPr b="0" spc="-5" dirty="0">
                <a:latin typeface="Times New Roman"/>
                <a:cs typeface="Times New Roman"/>
              </a:rPr>
              <a:t>this </a:t>
            </a:r>
            <a:r>
              <a:rPr b="0" dirty="0">
                <a:latin typeface="Times New Roman"/>
                <a:cs typeface="Times New Roman"/>
              </a:rPr>
              <a:t>page </a:t>
            </a:r>
            <a:r>
              <a:rPr b="0" spc="-5" dirty="0">
                <a:latin typeface="Times New Roman"/>
                <a:cs typeface="Times New Roman"/>
              </a:rPr>
              <a:t>will </a:t>
            </a:r>
            <a:r>
              <a:rPr b="0" dirty="0">
                <a:latin typeface="Times New Roman"/>
                <a:cs typeface="Times New Roman"/>
              </a:rPr>
              <a:t>auto-populate from the </a:t>
            </a:r>
            <a:r>
              <a:rPr b="0" spc="-5" dirty="0">
                <a:latin typeface="Times New Roman"/>
                <a:cs typeface="Times New Roman"/>
              </a:rPr>
              <a:t>information </a:t>
            </a:r>
            <a:r>
              <a:rPr b="0" dirty="0">
                <a:latin typeface="Times New Roman"/>
                <a:cs typeface="Times New Roman"/>
              </a:rPr>
              <a:t>you provided</a:t>
            </a:r>
            <a:r>
              <a:rPr b="0" spc="-95" dirty="0">
                <a:latin typeface="Times New Roman"/>
                <a:cs typeface="Times New Roman"/>
              </a:rPr>
              <a:t> </a:t>
            </a:r>
            <a:r>
              <a:rPr b="0" dirty="0">
                <a:latin typeface="Times New Roman"/>
                <a:cs typeface="Times New Roman"/>
              </a:rPr>
              <a:t>in  your profile.	</a:t>
            </a:r>
            <a:r>
              <a:rPr b="0" spc="-5" dirty="0">
                <a:latin typeface="Times New Roman"/>
                <a:cs typeface="Times New Roman"/>
              </a:rPr>
              <a:t>Please scroll </a:t>
            </a:r>
            <a:r>
              <a:rPr b="0" dirty="0">
                <a:latin typeface="Times New Roman"/>
                <a:cs typeface="Times New Roman"/>
              </a:rPr>
              <a:t>through and ensure all </a:t>
            </a:r>
            <a:r>
              <a:rPr b="0" spc="-5" dirty="0">
                <a:latin typeface="Times New Roman"/>
                <a:cs typeface="Times New Roman"/>
              </a:rPr>
              <a:t>information listed is</a:t>
            </a:r>
            <a:r>
              <a:rPr b="0" spc="-105" dirty="0">
                <a:latin typeface="Times New Roman"/>
                <a:cs typeface="Times New Roman"/>
              </a:rPr>
              <a:t> </a:t>
            </a:r>
            <a:r>
              <a:rPr b="0" dirty="0">
                <a:latin typeface="Times New Roman"/>
                <a:cs typeface="Times New Roman"/>
              </a:rPr>
              <a:t>correct.</a:t>
            </a:r>
          </a:p>
        </p:txBody>
      </p:sp>
      <p:sp>
        <p:nvSpPr>
          <p:cNvPr id="4" name="object 4"/>
          <p:cNvSpPr/>
          <p:nvPr/>
        </p:nvSpPr>
        <p:spPr>
          <a:xfrm>
            <a:off x="1182624" y="1504188"/>
            <a:ext cx="10012680" cy="52044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099554" y="5642609"/>
            <a:ext cx="4598035" cy="1216660"/>
          </a:xfrm>
          <a:custGeom>
            <a:avLst/>
            <a:gdLst/>
            <a:ahLst/>
            <a:cxnLst/>
            <a:rect l="l" t="t" r="r" b="b"/>
            <a:pathLst>
              <a:path w="4598034" h="1216659">
                <a:moveTo>
                  <a:pt x="0" y="1216152"/>
                </a:moveTo>
                <a:lnTo>
                  <a:pt x="4597908" y="1216152"/>
                </a:lnTo>
                <a:lnTo>
                  <a:pt x="4597908" y="0"/>
                </a:lnTo>
                <a:lnTo>
                  <a:pt x="0" y="0"/>
                </a:lnTo>
                <a:lnTo>
                  <a:pt x="0" y="1216152"/>
                </a:lnTo>
                <a:close/>
              </a:path>
            </a:pathLst>
          </a:custGeom>
          <a:solidFill>
            <a:srgbClr val="000000"/>
          </a:solidFill>
        </p:spPr>
        <p:txBody>
          <a:bodyPr wrap="square" lIns="0" tIns="0" rIns="0" bIns="0" rtlCol="0"/>
          <a:lstStyle/>
          <a:p>
            <a:endParaRPr/>
          </a:p>
        </p:txBody>
      </p:sp>
      <p:sp>
        <p:nvSpPr>
          <p:cNvPr id="6" name="object 6"/>
          <p:cNvSpPr/>
          <p:nvPr/>
        </p:nvSpPr>
        <p:spPr>
          <a:xfrm>
            <a:off x="7099554" y="5642609"/>
            <a:ext cx="4598035" cy="1216660"/>
          </a:xfrm>
          <a:custGeom>
            <a:avLst/>
            <a:gdLst/>
            <a:ahLst/>
            <a:cxnLst/>
            <a:rect l="l" t="t" r="r" b="b"/>
            <a:pathLst>
              <a:path w="4598034" h="1216659">
                <a:moveTo>
                  <a:pt x="0" y="1216152"/>
                </a:moveTo>
                <a:lnTo>
                  <a:pt x="4597908" y="1216152"/>
                </a:lnTo>
                <a:lnTo>
                  <a:pt x="4597908" y="0"/>
                </a:lnTo>
                <a:lnTo>
                  <a:pt x="0" y="0"/>
                </a:lnTo>
                <a:lnTo>
                  <a:pt x="0" y="1216152"/>
                </a:lnTo>
                <a:close/>
              </a:path>
            </a:pathLst>
          </a:custGeom>
          <a:ln w="19811">
            <a:solidFill>
              <a:srgbClr val="000000"/>
            </a:solidFill>
          </a:ln>
        </p:spPr>
        <p:txBody>
          <a:bodyPr wrap="square" lIns="0" tIns="0" rIns="0" bIns="0" rtlCol="0"/>
          <a:lstStyle/>
          <a:p>
            <a:endParaRPr/>
          </a:p>
        </p:txBody>
      </p:sp>
      <p:sp>
        <p:nvSpPr>
          <p:cNvPr id="7" name="object 7"/>
          <p:cNvSpPr txBox="1"/>
          <p:nvPr/>
        </p:nvSpPr>
        <p:spPr>
          <a:xfrm>
            <a:off x="7183628" y="5624271"/>
            <a:ext cx="4434840" cy="1244600"/>
          </a:xfrm>
          <a:prstGeom prst="rect">
            <a:avLst/>
          </a:prstGeom>
        </p:spPr>
        <p:txBody>
          <a:bodyPr vert="horz" wrap="square" lIns="0" tIns="12065" rIns="0" bIns="0" rtlCol="0">
            <a:spAutoFit/>
          </a:bodyPr>
          <a:lstStyle/>
          <a:p>
            <a:pPr marL="1041400">
              <a:lnSpc>
                <a:spcPct val="100000"/>
              </a:lnSpc>
              <a:spcBef>
                <a:spcPts val="95"/>
              </a:spcBef>
            </a:pPr>
            <a:r>
              <a:rPr sz="1600" b="1" spc="-5" dirty="0">
                <a:solidFill>
                  <a:srgbClr val="FFFFFF"/>
                </a:solidFill>
                <a:latin typeface="Arial"/>
                <a:cs typeface="Arial"/>
              </a:rPr>
              <a:t>Social Security</a:t>
            </a:r>
            <a:r>
              <a:rPr sz="1600" b="1" spc="15" dirty="0">
                <a:solidFill>
                  <a:srgbClr val="FFFFFF"/>
                </a:solidFill>
                <a:latin typeface="Arial"/>
                <a:cs typeface="Arial"/>
              </a:rPr>
              <a:t> </a:t>
            </a:r>
            <a:r>
              <a:rPr sz="1600" b="1" spc="-5" dirty="0">
                <a:solidFill>
                  <a:srgbClr val="FFFFFF"/>
                </a:solidFill>
                <a:latin typeface="Arial"/>
                <a:cs typeface="Arial"/>
              </a:rPr>
              <a:t>Number:</a:t>
            </a:r>
            <a:endParaRPr sz="1600">
              <a:latin typeface="Arial"/>
              <a:cs typeface="Arial"/>
            </a:endParaRPr>
          </a:p>
          <a:p>
            <a:pPr marL="12700" marR="5080" indent="-7620" algn="ctr">
              <a:lnSpc>
                <a:spcPct val="100000"/>
              </a:lnSpc>
            </a:pPr>
            <a:r>
              <a:rPr sz="1600" spc="-60" dirty="0">
                <a:solidFill>
                  <a:srgbClr val="FFFFFF"/>
                </a:solidFill>
                <a:latin typeface="Arial"/>
                <a:cs typeface="Arial"/>
              </a:rPr>
              <a:t>You </a:t>
            </a:r>
            <a:r>
              <a:rPr sz="1600" spc="-5" dirty="0">
                <a:solidFill>
                  <a:srgbClr val="FFFFFF"/>
                </a:solidFill>
                <a:latin typeface="Arial"/>
                <a:cs typeface="Arial"/>
              </a:rPr>
              <a:t>must enter the correct SS#. This is  important for purposes of the identity of </a:t>
            </a:r>
            <a:r>
              <a:rPr sz="1600" spc="-10" dirty="0">
                <a:solidFill>
                  <a:srgbClr val="FFFFFF"/>
                </a:solidFill>
                <a:latin typeface="Arial"/>
                <a:cs typeface="Arial"/>
              </a:rPr>
              <a:t>your  </a:t>
            </a:r>
            <a:r>
              <a:rPr sz="1600" spc="-5" dirty="0">
                <a:solidFill>
                  <a:srgbClr val="FFFFFF"/>
                </a:solidFill>
                <a:latin typeface="Arial"/>
                <a:cs typeface="Arial"/>
              </a:rPr>
              <a:t>application and college record. Errors will </a:t>
            </a:r>
            <a:r>
              <a:rPr sz="1600" spc="-10" dirty="0">
                <a:solidFill>
                  <a:srgbClr val="FFFFFF"/>
                </a:solidFill>
                <a:latin typeface="Arial"/>
                <a:cs typeface="Arial"/>
              </a:rPr>
              <a:t>affect  your </a:t>
            </a:r>
            <a:r>
              <a:rPr sz="1600" spc="-5" dirty="0">
                <a:solidFill>
                  <a:srgbClr val="FFFFFF"/>
                </a:solidFill>
                <a:latin typeface="Arial"/>
                <a:cs typeface="Arial"/>
              </a:rPr>
              <a:t>ability to retrieve </a:t>
            </a:r>
            <a:r>
              <a:rPr sz="1600" spc="-10" dirty="0">
                <a:solidFill>
                  <a:srgbClr val="FFFFFF"/>
                </a:solidFill>
                <a:latin typeface="Arial"/>
                <a:cs typeface="Arial"/>
              </a:rPr>
              <a:t>your </a:t>
            </a:r>
            <a:r>
              <a:rPr sz="1600" spc="-5" dirty="0">
                <a:solidFill>
                  <a:srgbClr val="FFFFFF"/>
                </a:solidFill>
                <a:latin typeface="Arial"/>
                <a:cs typeface="Arial"/>
              </a:rPr>
              <a:t>ACES and Banner</a:t>
            </a:r>
            <a:r>
              <a:rPr sz="1600" spc="40" dirty="0">
                <a:solidFill>
                  <a:srgbClr val="FFFFFF"/>
                </a:solidFill>
                <a:latin typeface="Arial"/>
                <a:cs typeface="Arial"/>
              </a:rPr>
              <a:t> </a:t>
            </a:r>
            <a:r>
              <a:rPr sz="1600" spc="-5" dirty="0">
                <a:solidFill>
                  <a:srgbClr val="FFFFFF"/>
                </a:solidFill>
                <a:latin typeface="Arial"/>
                <a:cs typeface="Arial"/>
              </a:rPr>
              <a:t>ID.</a:t>
            </a:r>
            <a:endParaRPr sz="1600">
              <a:latin typeface="Arial"/>
              <a:cs typeface="Arial"/>
            </a:endParaRPr>
          </a:p>
        </p:txBody>
      </p:sp>
      <p:sp>
        <p:nvSpPr>
          <p:cNvPr id="8" name="object 8"/>
          <p:cNvSpPr/>
          <p:nvPr/>
        </p:nvSpPr>
        <p:spPr>
          <a:xfrm>
            <a:off x="6450329" y="6172961"/>
            <a:ext cx="632460" cy="478790"/>
          </a:xfrm>
          <a:custGeom>
            <a:avLst/>
            <a:gdLst/>
            <a:ahLst/>
            <a:cxnLst/>
            <a:rect l="l" t="t" r="r" b="b"/>
            <a:pathLst>
              <a:path w="632459" h="478790">
                <a:moveTo>
                  <a:pt x="239268" y="0"/>
                </a:moveTo>
                <a:lnTo>
                  <a:pt x="0" y="239267"/>
                </a:lnTo>
                <a:lnTo>
                  <a:pt x="239268" y="478535"/>
                </a:lnTo>
                <a:lnTo>
                  <a:pt x="239268" y="358902"/>
                </a:lnTo>
                <a:lnTo>
                  <a:pt x="632460" y="358902"/>
                </a:lnTo>
                <a:lnTo>
                  <a:pt x="632460" y="119633"/>
                </a:lnTo>
                <a:lnTo>
                  <a:pt x="239268" y="119633"/>
                </a:lnTo>
                <a:lnTo>
                  <a:pt x="239268" y="0"/>
                </a:lnTo>
                <a:close/>
              </a:path>
            </a:pathLst>
          </a:custGeom>
          <a:solidFill>
            <a:srgbClr val="FF0000"/>
          </a:solidFill>
        </p:spPr>
        <p:txBody>
          <a:bodyPr wrap="square" lIns="0" tIns="0" rIns="0" bIns="0" rtlCol="0"/>
          <a:lstStyle/>
          <a:p>
            <a:endParaRPr/>
          </a:p>
        </p:txBody>
      </p:sp>
      <p:sp>
        <p:nvSpPr>
          <p:cNvPr id="9" name="object 9"/>
          <p:cNvSpPr/>
          <p:nvPr/>
        </p:nvSpPr>
        <p:spPr>
          <a:xfrm>
            <a:off x="6450329" y="6172961"/>
            <a:ext cx="632460" cy="478790"/>
          </a:xfrm>
          <a:custGeom>
            <a:avLst/>
            <a:gdLst/>
            <a:ahLst/>
            <a:cxnLst/>
            <a:rect l="l" t="t" r="r" b="b"/>
            <a:pathLst>
              <a:path w="632459" h="478790">
                <a:moveTo>
                  <a:pt x="0" y="239267"/>
                </a:moveTo>
                <a:lnTo>
                  <a:pt x="239268" y="0"/>
                </a:lnTo>
                <a:lnTo>
                  <a:pt x="239268" y="119633"/>
                </a:lnTo>
                <a:lnTo>
                  <a:pt x="632460" y="119633"/>
                </a:lnTo>
                <a:lnTo>
                  <a:pt x="632460" y="358902"/>
                </a:lnTo>
                <a:lnTo>
                  <a:pt x="239268" y="358902"/>
                </a:lnTo>
                <a:lnTo>
                  <a:pt x="239268" y="478535"/>
                </a:lnTo>
                <a:lnTo>
                  <a:pt x="0" y="239267"/>
                </a:lnTo>
                <a:close/>
              </a:path>
            </a:pathLst>
          </a:custGeom>
          <a:ln w="19811">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1781555" y="1388363"/>
            <a:ext cx="8538972" cy="532028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46703" y="5404103"/>
            <a:ext cx="556260" cy="166370"/>
          </a:xfrm>
          <a:custGeom>
            <a:avLst/>
            <a:gdLst/>
            <a:ahLst/>
            <a:cxnLst/>
            <a:rect l="l" t="t" r="r" b="b"/>
            <a:pathLst>
              <a:path w="556260" h="166370">
                <a:moveTo>
                  <a:pt x="0" y="166116"/>
                </a:moveTo>
                <a:lnTo>
                  <a:pt x="556260" y="166116"/>
                </a:lnTo>
                <a:lnTo>
                  <a:pt x="556260" y="0"/>
                </a:lnTo>
                <a:lnTo>
                  <a:pt x="0" y="0"/>
                </a:lnTo>
                <a:lnTo>
                  <a:pt x="0" y="166116"/>
                </a:lnTo>
                <a:close/>
              </a:path>
            </a:pathLst>
          </a:custGeom>
          <a:solidFill>
            <a:srgbClr val="FFFFFF"/>
          </a:solidFill>
        </p:spPr>
        <p:txBody>
          <a:bodyPr wrap="square" lIns="0" tIns="0" rIns="0" bIns="0" rtlCol="0"/>
          <a:lstStyle/>
          <a:p>
            <a:endParaRPr/>
          </a:p>
        </p:txBody>
      </p:sp>
      <p:sp>
        <p:nvSpPr>
          <p:cNvPr id="5" name="object 5"/>
          <p:cNvSpPr/>
          <p:nvPr/>
        </p:nvSpPr>
        <p:spPr>
          <a:xfrm>
            <a:off x="2976372" y="5170932"/>
            <a:ext cx="647700" cy="142240"/>
          </a:xfrm>
          <a:custGeom>
            <a:avLst/>
            <a:gdLst/>
            <a:ahLst/>
            <a:cxnLst/>
            <a:rect l="l" t="t" r="r" b="b"/>
            <a:pathLst>
              <a:path w="647700" h="142239">
                <a:moveTo>
                  <a:pt x="0" y="141732"/>
                </a:moveTo>
                <a:lnTo>
                  <a:pt x="647700" y="141732"/>
                </a:lnTo>
                <a:lnTo>
                  <a:pt x="647700" y="0"/>
                </a:lnTo>
                <a:lnTo>
                  <a:pt x="0" y="0"/>
                </a:lnTo>
                <a:lnTo>
                  <a:pt x="0" y="141732"/>
                </a:lnTo>
                <a:close/>
              </a:path>
            </a:pathLst>
          </a:custGeom>
          <a:solidFill>
            <a:srgbClr val="FFFFFF"/>
          </a:solidFill>
        </p:spPr>
        <p:txBody>
          <a:bodyPr wrap="square" lIns="0" tIns="0" rIns="0" bIns="0" rtlCol="0"/>
          <a:lstStyle/>
          <a:p>
            <a:endParaRPr/>
          </a:p>
        </p:txBody>
      </p:sp>
      <p:sp>
        <p:nvSpPr>
          <p:cNvPr id="6" name="object 6"/>
          <p:cNvSpPr/>
          <p:nvPr/>
        </p:nvSpPr>
        <p:spPr>
          <a:xfrm>
            <a:off x="2567939" y="5634228"/>
            <a:ext cx="649605" cy="142240"/>
          </a:xfrm>
          <a:custGeom>
            <a:avLst/>
            <a:gdLst/>
            <a:ahLst/>
            <a:cxnLst/>
            <a:rect l="l" t="t" r="r" b="b"/>
            <a:pathLst>
              <a:path w="649605" h="142239">
                <a:moveTo>
                  <a:pt x="0" y="141732"/>
                </a:moveTo>
                <a:lnTo>
                  <a:pt x="649224" y="141732"/>
                </a:lnTo>
                <a:lnTo>
                  <a:pt x="649224" y="0"/>
                </a:lnTo>
                <a:lnTo>
                  <a:pt x="0" y="0"/>
                </a:lnTo>
                <a:lnTo>
                  <a:pt x="0" y="141732"/>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443585" y="253695"/>
            <a:ext cx="10947400" cy="1003935"/>
          </a:xfrm>
          <a:prstGeom prst="rect">
            <a:avLst/>
          </a:prstGeom>
        </p:spPr>
        <p:txBody>
          <a:bodyPr vert="horz" wrap="square" lIns="0" tIns="12700" rIns="0" bIns="0" rtlCol="0">
            <a:spAutoFit/>
          </a:bodyPr>
          <a:lstStyle/>
          <a:p>
            <a:pPr marL="12700">
              <a:lnSpc>
                <a:spcPct val="100000"/>
              </a:lnSpc>
              <a:spcBef>
                <a:spcPts val="100"/>
              </a:spcBef>
            </a:pPr>
            <a:r>
              <a:rPr dirty="0"/>
              <a:t>Biographical</a:t>
            </a:r>
            <a:r>
              <a:rPr spc="-25" dirty="0"/>
              <a:t> </a:t>
            </a:r>
            <a:r>
              <a:rPr dirty="0"/>
              <a:t>Information</a:t>
            </a:r>
          </a:p>
          <a:p>
            <a:pPr marL="12700" marR="5080">
              <a:lnSpc>
                <a:spcPct val="100000"/>
              </a:lnSpc>
              <a:spcBef>
                <a:spcPts val="20"/>
              </a:spcBef>
            </a:pPr>
            <a:r>
              <a:rPr sz="2000" b="0" dirty="0">
                <a:latin typeface="Times New Roman"/>
                <a:cs typeface="Times New Roman"/>
              </a:rPr>
              <a:t>Check for accuracy! </a:t>
            </a:r>
            <a:r>
              <a:rPr sz="2000" b="0" spc="-5" dirty="0">
                <a:latin typeface="Times New Roman"/>
                <a:cs typeface="Times New Roman"/>
              </a:rPr>
              <a:t>Make </a:t>
            </a:r>
            <a:r>
              <a:rPr sz="2000" b="0" dirty="0">
                <a:latin typeface="Times New Roman"/>
                <a:cs typeface="Times New Roman"/>
              </a:rPr>
              <a:t>sure the </a:t>
            </a:r>
            <a:r>
              <a:rPr sz="2000" b="0" spc="-5" dirty="0">
                <a:latin typeface="Times New Roman"/>
                <a:cs typeface="Times New Roman"/>
              </a:rPr>
              <a:t>major listed </a:t>
            </a:r>
            <a:r>
              <a:rPr sz="2000" b="0" dirty="0">
                <a:latin typeface="Times New Roman"/>
                <a:cs typeface="Times New Roman"/>
              </a:rPr>
              <a:t>is Dual Credit and confirm that your </a:t>
            </a:r>
            <a:r>
              <a:rPr sz="2000" b="0" spc="-5" dirty="0">
                <a:latin typeface="Times New Roman"/>
                <a:cs typeface="Times New Roman"/>
              </a:rPr>
              <a:t>name </a:t>
            </a:r>
            <a:r>
              <a:rPr sz="2000" b="0" dirty="0">
                <a:latin typeface="Times New Roman"/>
                <a:cs typeface="Times New Roman"/>
              </a:rPr>
              <a:t>and date of</a:t>
            </a:r>
            <a:r>
              <a:rPr sz="2000" b="0" spc="-195" dirty="0">
                <a:latin typeface="Times New Roman"/>
                <a:cs typeface="Times New Roman"/>
              </a:rPr>
              <a:t> </a:t>
            </a:r>
            <a:r>
              <a:rPr sz="2000" b="0" dirty="0">
                <a:latin typeface="Times New Roman"/>
                <a:cs typeface="Times New Roman"/>
              </a:rPr>
              <a:t>birth  are </a:t>
            </a:r>
            <a:r>
              <a:rPr sz="2000" b="0" spc="-5" dirty="0">
                <a:latin typeface="Times New Roman"/>
                <a:cs typeface="Times New Roman"/>
              </a:rPr>
              <a:t>correct. Select </a:t>
            </a:r>
            <a:r>
              <a:rPr sz="2000" b="0" spc="-40" dirty="0">
                <a:latin typeface="Times New Roman"/>
                <a:cs typeface="Times New Roman"/>
              </a:rPr>
              <a:t>“Yes, </a:t>
            </a:r>
            <a:r>
              <a:rPr sz="2000" b="0" spc="-10" dirty="0">
                <a:latin typeface="Times New Roman"/>
                <a:cs typeface="Times New Roman"/>
              </a:rPr>
              <a:t>my </a:t>
            </a:r>
            <a:r>
              <a:rPr sz="2000" b="0" spc="-5" dirty="0">
                <a:latin typeface="Times New Roman"/>
                <a:cs typeface="Times New Roman"/>
              </a:rPr>
              <a:t>name </a:t>
            </a:r>
            <a:r>
              <a:rPr sz="2000" b="0" dirty="0">
                <a:latin typeface="Times New Roman"/>
                <a:cs typeface="Times New Roman"/>
              </a:rPr>
              <a:t>and </a:t>
            </a:r>
            <a:r>
              <a:rPr sz="2000" b="0" spc="-5" dirty="0">
                <a:latin typeface="Times New Roman"/>
                <a:cs typeface="Times New Roman"/>
              </a:rPr>
              <a:t>birthdate </a:t>
            </a:r>
            <a:r>
              <a:rPr sz="2000" b="0" dirty="0">
                <a:latin typeface="Times New Roman"/>
                <a:cs typeface="Times New Roman"/>
              </a:rPr>
              <a:t>have been </a:t>
            </a:r>
            <a:r>
              <a:rPr sz="2000" b="0" spc="-5" dirty="0">
                <a:latin typeface="Times New Roman"/>
                <a:cs typeface="Times New Roman"/>
              </a:rPr>
              <a:t>saved correctly” </a:t>
            </a:r>
            <a:r>
              <a:rPr sz="2000" b="0" dirty="0">
                <a:latin typeface="Times New Roman"/>
                <a:cs typeface="Times New Roman"/>
              </a:rPr>
              <a:t>and </a:t>
            </a:r>
            <a:r>
              <a:rPr sz="2000" b="0" spc="-5" dirty="0">
                <a:latin typeface="Times New Roman"/>
                <a:cs typeface="Times New Roman"/>
              </a:rPr>
              <a:t>save</a:t>
            </a:r>
            <a:r>
              <a:rPr sz="2000" b="0" spc="-114" dirty="0">
                <a:latin typeface="Times New Roman"/>
                <a:cs typeface="Times New Roman"/>
              </a:rPr>
              <a:t> </a:t>
            </a:r>
            <a:r>
              <a:rPr sz="2000" b="0" dirty="0">
                <a:latin typeface="Times New Roman"/>
                <a:cs typeface="Times New Roman"/>
              </a:rPr>
              <a:t>page.</a:t>
            </a:r>
            <a:endParaRPr sz="2000">
              <a:latin typeface="Times New Roman"/>
              <a:cs typeface="Times New Roman"/>
            </a:endParaRPr>
          </a:p>
        </p:txBody>
      </p:sp>
      <p:sp>
        <p:nvSpPr>
          <p:cNvPr id="8" name="object 8"/>
          <p:cNvSpPr txBox="1"/>
          <p:nvPr/>
        </p:nvSpPr>
        <p:spPr>
          <a:xfrm>
            <a:off x="4909820" y="5974181"/>
            <a:ext cx="20510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Wingdings"/>
                <a:cs typeface="Wingdings"/>
              </a:rPr>
              <a:t></a:t>
            </a:r>
            <a:endParaRPr sz="1800">
              <a:latin typeface="Wingdings"/>
              <a:cs typeface="Wingdings"/>
            </a:endParaRPr>
          </a:p>
        </p:txBody>
      </p:sp>
      <p:sp>
        <p:nvSpPr>
          <p:cNvPr id="9" name="object 9"/>
          <p:cNvSpPr/>
          <p:nvPr/>
        </p:nvSpPr>
        <p:spPr>
          <a:xfrm>
            <a:off x="7811261" y="3568446"/>
            <a:ext cx="361315" cy="231775"/>
          </a:xfrm>
          <a:custGeom>
            <a:avLst/>
            <a:gdLst/>
            <a:ahLst/>
            <a:cxnLst/>
            <a:rect l="l" t="t" r="r" b="b"/>
            <a:pathLst>
              <a:path w="361315" h="231775">
                <a:moveTo>
                  <a:pt x="115824" y="0"/>
                </a:moveTo>
                <a:lnTo>
                  <a:pt x="0" y="115823"/>
                </a:lnTo>
                <a:lnTo>
                  <a:pt x="115824" y="231647"/>
                </a:lnTo>
                <a:lnTo>
                  <a:pt x="115824" y="173735"/>
                </a:lnTo>
                <a:lnTo>
                  <a:pt x="361188" y="173735"/>
                </a:lnTo>
                <a:lnTo>
                  <a:pt x="361188" y="57911"/>
                </a:lnTo>
                <a:lnTo>
                  <a:pt x="115824" y="57911"/>
                </a:lnTo>
                <a:lnTo>
                  <a:pt x="115824" y="0"/>
                </a:lnTo>
                <a:close/>
              </a:path>
            </a:pathLst>
          </a:custGeom>
          <a:solidFill>
            <a:srgbClr val="FF0000"/>
          </a:solidFill>
        </p:spPr>
        <p:txBody>
          <a:bodyPr wrap="square" lIns="0" tIns="0" rIns="0" bIns="0" rtlCol="0"/>
          <a:lstStyle/>
          <a:p>
            <a:endParaRPr/>
          </a:p>
        </p:txBody>
      </p:sp>
      <p:sp>
        <p:nvSpPr>
          <p:cNvPr id="10" name="object 10"/>
          <p:cNvSpPr/>
          <p:nvPr/>
        </p:nvSpPr>
        <p:spPr>
          <a:xfrm>
            <a:off x="7811261" y="3568446"/>
            <a:ext cx="361315" cy="231775"/>
          </a:xfrm>
          <a:custGeom>
            <a:avLst/>
            <a:gdLst/>
            <a:ahLst/>
            <a:cxnLst/>
            <a:rect l="l" t="t" r="r" b="b"/>
            <a:pathLst>
              <a:path w="361315" h="231775">
                <a:moveTo>
                  <a:pt x="0" y="115823"/>
                </a:moveTo>
                <a:lnTo>
                  <a:pt x="115824" y="0"/>
                </a:lnTo>
                <a:lnTo>
                  <a:pt x="115824" y="57911"/>
                </a:lnTo>
                <a:lnTo>
                  <a:pt x="361188" y="57911"/>
                </a:lnTo>
                <a:lnTo>
                  <a:pt x="361188" y="173735"/>
                </a:lnTo>
                <a:lnTo>
                  <a:pt x="115824" y="173735"/>
                </a:lnTo>
                <a:lnTo>
                  <a:pt x="115824" y="231647"/>
                </a:lnTo>
                <a:lnTo>
                  <a:pt x="0" y="115823"/>
                </a:lnTo>
                <a:close/>
              </a:path>
            </a:pathLst>
          </a:custGeom>
          <a:ln w="19812">
            <a:solidFill>
              <a:srgbClr val="000000"/>
            </a:solidFill>
          </a:ln>
        </p:spPr>
        <p:txBody>
          <a:bodyPr wrap="square" lIns="0" tIns="0" rIns="0" bIns="0" rtlCol="0"/>
          <a:lstStyle/>
          <a:p>
            <a:endParaRPr/>
          </a:p>
        </p:txBody>
      </p:sp>
      <p:sp>
        <p:nvSpPr>
          <p:cNvPr id="11" name="object 11"/>
          <p:cNvSpPr/>
          <p:nvPr/>
        </p:nvSpPr>
        <p:spPr>
          <a:xfrm>
            <a:off x="4373117" y="5951982"/>
            <a:ext cx="532130" cy="387350"/>
          </a:xfrm>
          <a:custGeom>
            <a:avLst/>
            <a:gdLst/>
            <a:ahLst/>
            <a:cxnLst/>
            <a:rect l="l" t="t" r="r" b="b"/>
            <a:pathLst>
              <a:path w="532129" h="387350">
                <a:moveTo>
                  <a:pt x="338328" y="0"/>
                </a:moveTo>
                <a:lnTo>
                  <a:pt x="338328" y="96774"/>
                </a:lnTo>
                <a:lnTo>
                  <a:pt x="0" y="96774"/>
                </a:lnTo>
                <a:lnTo>
                  <a:pt x="0" y="290322"/>
                </a:lnTo>
                <a:lnTo>
                  <a:pt x="338328" y="290322"/>
                </a:lnTo>
                <a:lnTo>
                  <a:pt x="338328" y="387096"/>
                </a:lnTo>
                <a:lnTo>
                  <a:pt x="531876" y="193548"/>
                </a:lnTo>
                <a:lnTo>
                  <a:pt x="338328" y="0"/>
                </a:lnTo>
                <a:close/>
              </a:path>
            </a:pathLst>
          </a:custGeom>
          <a:solidFill>
            <a:srgbClr val="FF0000"/>
          </a:solidFill>
        </p:spPr>
        <p:txBody>
          <a:bodyPr wrap="square" lIns="0" tIns="0" rIns="0" bIns="0" rtlCol="0"/>
          <a:lstStyle/>
          <a:p>
            <a:endParaRPr/>
          </a:p>
        </p:txBody>
      </p:sp>
      <p:sp>
        <p:nvSpPr>
          <p:cNvPr id="12" name="object 12"/>
          <p:cNvSpPr/>
          <p:nvPr/>
        </p:nvSpPr>
        <p:spPr>
          <a:xfrm>
            <a:off x="4373117" y="5951982"/>
            <a:ext cx="532130" cy="387350"/>
          </a:xfrm>
          <a:custGeom>
            <a:avLst/>
            <a:gdLst/>
            <a:ahLst/>
            <a:cxnLst/>
            <a:rect l="l" t="t" r="r" b="b"/>
            <a:pathLst>
              <a:path w="532129" h="387350">
                <a:moveTo>
                  <a:pt x="531876" y="193548"/>
                </a:moveTo>
                <a:lnTo>
                  <a:pt x="338328" y="387096"/>
                </a:lnTo>
                <a:lnTo>
                  <a:pt x="338328" y="290322"/>
                </a:lnTo>
                <a:lnTo>
                  <a:pt x="0" y="290322"/>
                </a:lnTo>
                <a:lnTo>
                  <a:pt x="0" y="96774"/>
                </a:lnTo>
                <a:lnTo>
                  <a:pt x="338328" y="96774"/>
                </a:lnTo>
                <a:lnTo>
                  <a:pt x="338328" y="0"/>
                </a:lnTo>
                <a:lnTo>
                  <a:pt x="531876" y="193548"/>
                </a:lnTo>
                <a:close/>
              </a:path>
            </a:pathLst>
          </a:custGeom>
          <a:ln w="19812">
            <a:solidFill>
              <a:srgbClr val="000000"/>
            </a:solidFill>
          </a:ln>
        </p:spPr>
        <p:txBody>
          <a:bodyPr wrap="square" lIns="0" tIns="0" rIns="0" bIns="0" rtlCol="0"/>
          <a:lstStyle/>
          <a:p>
            <a:endParaRPr/>
          </a:p>
        </p:txBody>
      </p:sp>
      <p:sp>
        <p:nvSpPr>
          <p:cNvPr id="13" name="object 13"/>
          <p:cNvSpPr/>
          <p:nvPr/>
        </p:nvSpPr>
        <p:spPr>
          <a:xfrm>
            <a:off x="1724405" y="5217414"/>
            <a:ext cx="283845" cy="151130"/>
          </a:xfrm>
          <a:custGeom>
            <a:avLst/>
            <a:gdLst/>
            <a:ahLst/>
            <a:cxnLst/>
            <a:rect l="l" t="t" r="r" b="b"/>
            <a:pathLst>
              <a:path w="283844" h="151129">
                <a:moveTo>
                  <a:pt x="208025" y="0"/>
                </a:moveTo>
                <a:lnTo>
                  <a:pt x="208025" y="37719"/>
                </a:lnTo>
                <a:lnTo>
                  <a:pt x="0" y="37719"/>
                </a:lnTo>
                <a:lnTo>
                  <a:pt x="0" y="113157"/>
                </a:lnTo>
                <a:lnTo>
                  <a:pt x="208025" y="113157"/>
                </a:lnTo>
                <a:lnTo>
                  <a:pt x="208025" y="150876"/>
                </a:lnTo>
                <a:lnTo>
                  <a:pt x="283463" y="75438"/>
                </a:lnTo>
                <a:lnTo>
                  <a:pt x="208025" y="0"/>
                </a:lnTo>
                <a:close/>
              </a:path>
            </a:pathLst>
          </a:custGeom>
          <a:solidFill>
            <a:srgbClr val="FF0000"/>
          </a:solidFill>
        </p:spPr>
        <p:txBody>
          <a:bodyPr wrap="square" lIns="0" tIns="0" rIns="0" bIns="0" rtlCol="0"/>
          <a:lstStyle/>
          <a:p>
            <a:endParaRPr/>
          </a:p>
        </p:txBody>
      </p:sp>
      <p:sp>
        <p:nvSpPr>
          <p:cNvPr id="14" name="object 14"/>
          <p:cNvSpPr/>
          <p:nvPr/>
        </p:nvSpPr>
        <p:spPr>
          <a:xfrm>
            <a:off x="1724405" y="5217414"/>
            <a:ext cx="283845" cy="151130"/>
          </a:xfrm>
          <a:custGeom>
            <a:avLst/>
            <a:gdLst/>
            <a:ahLst/>
            <a:cxnLst/>
            <a:rect l="l" t="t" r="r" b="b"/>
            <a:pathLst>
              <a:path w="283844" h="151129">
                <a:moveTo>
                  <a:pt x="283463" y="75438"/>
                </a:moveTo>
                <a:lnTo>
                  <a:pt x="208025" y="150876"/>
                </a:lnTo>
                <a:lnTo>
                  <a:pt x="208025" y="113157"/>
                </a:lnTo>
                <a:lnTo>
                  <a:pt x="0" y="113157"/>
                </a:lnTo>
                <a:lnTo>
                  <a:pt x="0" y="37719"/>
                </a:lnTo>
                <a:lnTo>
                  <a:pt x="208025" y="37719"/>
                </a:lnTo>
                <a:lnTo>
                  <a:pt x="208025" y="0"/>
                </a:lnTo>
                <a:lnTo>
                  <a:pt x="283463" y="75438"/>
                </a:lnTo>
                <a:close/>
              </a:path>
            </a:pathLst>
          </a:custGeom>
          <a:ln w="19812">
            <a:solidFill>
              <a:srgbClr val="000000"/>
            </a:solidFill>
          </a:ln>
        </p:spPr>
        <p:txBody>
          <a:bodyPr wrap="square" lIns="0" tIns="0" rIns="0" bIns="0" rtlCol="0"/>
          <a:lstStyle/>
          <a:p>
            <a:endParaRPr/>
          </a:p>
        </p:txBody>
      </p:sp>
      <p:sp>
        <p:nvSpPr>
          <p:cNvPr id="15" name="object 15"/>
          <p:cNvSpPr/>
          <p:nvPr/>
        </p:nvSpPr>
        <p:spPr>
          <a:xfrm>
            <a:off x="1710689" y="5420105"/>
            <a:ext cx="281940" cy="151130"/>
          </a:xfrm>
          <a:custGeom>
            <a:avLst/>
            <a:gdLst/>
            <a:ahLst/>
            <a:cxnLst/>
            <a:rect l="l" t="t" r="r" b="b"/>
            <a:pathLst>
              <a:path w="281939" h="151129">
                <a:moveTo>
                  <a:pt x="206502" y="0"/>
                </a:moveTo>
                <a:lnTo>
                  <a:pt x="206502" y="37719"/>
                </a:lnTo>
                <a:lnTo>
                  <a:pt x="0" y="37719"/>
                </a:lnTo>
                <a:lnTo>
                  <a:pt x="0" y="113157"/>
                </a:lnTo>
                <a:lnTo>
                  <a:pt x="206502" y="113157"/>
                </a:lnTo>
                <a:lnTo>
                  <a:pt x="206502" y="150876"/>
                </a:lnTo>
                <a:lnTo>
                  <a:pt x="281940" y="75438"/>
                </a:lnTo>
                <a:lnTo>
                  <a:pt x="206502" y="0"/>
                </a:lnTo>
                <a:close/>
              </a:path>
            </a:pathLst>
          </a:custGeom>
          <a:solidFill>
            <a:srgbClr val="FF0000"/>
          </a:solidFill>
        </p:spPr>
        <p:txBody>
          <a:bodyPr wrap="square" lIns="0" tIns="0" rIns="0" bIns="0" rtlCol="0"/>
          <a:lstStyle/>
          <a:p>
            <a:endParaRPr/>
          </a:p>
        </p:txBody>
      </p:sp>
      <p:sp>
        <p:nvSpPr>
          <p:cNvPr id="16" name="object 16"/>
          <p:cNvSpPr/>
          <p:nvPr/>
        </p:nvSpPr>
        <p:spPr>
          <a:xfrm>
            <a:off x="1710689" y="5420105"/>
            <a:ext cx="281940" cy="151130"/>
          </a:xfrm>
          <a:custGeom>
            <a:avLst/>
            <a:gdLst/>
            <a:ahLst/>
            <a:cxnLst/>
            <a:rect l="l" t="t" r="r" b="b"/>
            <a:pathLst>
              <a:path w="281939" h="151129">
                <a:moveTo>
                  <a:pt x="281940" y="75438"/>
                </a:moveTo>
                <a:lnTo>
                  <a:pt x="206502" y="150876"/>
                </a:lnTo>
                <a:lnTo>
                  <a:pt x="206502" y="113157"/>
                </a:lnTo>
                <a:lnTo>
                  <a:pt x="0" y="113157"/>
                </a:lnTo>
                <a:lnTo>
                  <a:pt x="0" y="37719"/>
                </a:lnTo>
                <a:lnTo>
                  <a:pt x="206502" y="37719"/>
                </a:lnTo>
                <a:lnTo>
                  <a:pt x="206502" y="0"/>
                </a:lnTo>
                <a:lnTo>
                  <a:pt x="281940" y="75438"/>
                </a:lnTo>
                <a:close/>
              </a:path>
            </a:pathLst>
          </a:custGeom>
          <a:ln w="19812">
            <a:solidFill>
              <a:srgbClr val="000000"/>
            </a:solidFill>
          </a:ln>
        </p:spPr>
        <p:txBody>
          <a:bodyPr wrap="square" lIns="0" tIns="0" rIns="0" bIns="0" rtlCol="0"/>
          <a:lstStyle/>
          <a:p>
            <a:endParaRPr/>
          </a:p>
        </p:txBody>
      </p:sp>
      <p:sp>
        <p:nvSpPr>
          <p:cNvPr id="17" name="object 17"/>
          <p:cNvSpPr/>
          <p:nvPr/>
        </p:nvSpPr>
        <p:spPr>
          <a:xfrm>
            <a:off x="1710689" y="5639561"/>
            <a:ext cx="281940" cy="151130"/>
          </a:xfrm>
          <a:custGeom>
            <a:avLst/>
            <a:gdLst/>
            <a:ahLst/>
            <a:cxnLst/>
            <a:rect l="l" t="t" r="r" b="b"/>
            <a:pathLst>
              <a:path w="281939" h="151129">
                <a:moveTo>
                  <a:pt x="206502" y="0"/>
                </a:moveTo>
                <a:lnTo>
                  <a:pt x="206502" y="37718"/>
                </a:lnTo>
                <a:lnTo>
                  <a:pt x="0" y="37718"/>
                </a:lnTo>
                <a:lnTo>
                  <a:pt x="0" y="113156"/>
                </a:lnTo>
                <a:lnTo>
                  <a:pt x="206502" y="113156"/>
                </a:lnTo>
                <a:lnTo>
                  <a:pt x="206502" y="150875"/>
                </a:lnTo>
                <a:lnTo>
                  <a:pt x="281940" y="75437"/>
                </a:lnTo>
                <a:lnTo>
                  <a:pt x="206502" y="0"/>
                </a:lnTo>
                <a:close/>
              </a:path>
            </a:pathLst>
          </a:custGeom>
          <a:solidFill>
            <a:srgbClr val="FF0000"/>
          </a:solidFill>
        </p:spPr>
        <p:txBody>
          <a:bodyPr wrap="square" lIns="0" tIns="0" rIns="0" bIns="0" rtlCol="0"/>
          <a:lstStyle/>
          <a:p>
            <a:endParaRPr/>
          </a:p>
        </p:txBody>
      </p:sp>
      <p:sp>
        <p:nvSpPr>
          <p:cNvPr id="18" name="object 18"/>
          <p:cNvSpPr/>
          <p:nvPr/>
        </p:nvSpPr>
        <p:spPr>
          <a:xfrm>
            <a:off x="1710689" y="5639561"/>
            <a:ext cx="281940" cy="151130"/>
          </a:xfrm>
          <a:custGeom>
            <a:avLst/>
            <a:gdLst/>
            <a:ahLst/>
            <a:cxnLst/>
            <a:rect l="l" t="t" r="r" b="b"/>
            <a:pathLst>
              <a:path w="281939" h="151129">
                <a:moveTo>
                  <a:pt x="281940" y="75437"/>
                </a:moveTo>
                <a:lnTo>
                  <a:pt x="206502" y="150875"/>
                </a:lnTo>
                <a:lnTo>
                  <a:pt x="206502" y="113156"/>
                </a:lnTo>
                <a:lnTo>
                  <a:pt x="0" y="113156"/>
                </a:lnTo>
                <a:lnTo>
                  <a:pt x="0" y="37718"/>
                </a:lnTo>
                <a:lnTo>
                  <a:pt x="206502" y="37718"/>
                </a:lnTo>
                <a:lnTo>
                  <a:pt x="206502" y="0"/>
                </a:lnTo>
                <a:lnTo>
                  <a:pt x="281940" y="75437"/>
                </a:lnTo>
                <a:close/>
              </a:path>
            </a:pathLst>
          </a:custGeom>
          <a:ln w="19812">
            <a:solidFill>
              <a:srgbClr val="00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585" y="253695"/>
            <a:ext cx="10886440" cy="14890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Times New Roman"/>
                <a:cs typeface="Times New Roman"/>
              </a:rPr>
              <a:t>Educational</a:t>
            </a:r>
            <a:r>
              <a:rPr sz="2400" b="1" spc="-15" dirty="0">
                <a:solidFill>
                  <a:srgbClr val="FFFFFF"/>
                </a:solidFill>
                <a:latin typeface="Times New Roman"/>
                <a:cs typeface="Times New Roman"/>
              </a:rPr>
              <a:t> </a:t>
            </a:r>
            <a:r>
              <a:rPr sz="2400" b="1" spc="-10" dirty="0">
                <a:solidFill>
                  <a:srgbClr val="FFFFFF"/>
                </a:solidFill>
                <a:latin typeface="Times New Roman"/>
                <a:cs typeface="Times New Roman"/>
              </a:rPr>
              <a:t>Background</a:t>
            </a:r>
            <a:endParaRPr sz="2400">
              <a:latin typeface="Times New Roman"/>
              <a:cs typeface="Times New Roman"/>
            </a:endParaRPr>
          </a:p>
          <a:p>
            <a:pPr marL="12700" marR="5080">
              <a:lnSpc>
                <a:spcPct val="100000"/>
              </a:lnSpc>
              <a:spcBef>
                <a:spcPts val="5"/>
              </a:spcBef>
              <a:tabLst>
                <a:tab pos="3724275" algn="l"/>
                <a:tab pos="4448810" algn="l"/>
              </a:tabLst>
            </a:pPr>
            <a:r>
              <a:rPr sz="2400" dirty="0">
                <a:solidFill>
                  <a:srgbClr val="FFFFFF"/>
                </a:solidFill>
                <a:latin typeface="Times New Roman"/>
                <a:cs typeface="Times New Roman"/>
              </a:rPr>
              <a:t>Click on “Find </a:t>
            </a:r>
            <a:r>
              <a:rPr sz="2400" spc="-65" dirty="0">
                <a:solidFill>
                  <a:srgbClr val="FFFFFF"/>
                </a:solidFill>
                <a:latin typeface="Times New Roman"/>
                <a:cs typeface="Times New Roman"/>
              </a:rPr>
              <a:t>Your</a:t>
            </a:r>
            <a:r>
              <a:rPr sz="2400" spc="-95" dirty="0">
                <a:solidFill>
                  <a:srgbClr val="FFFFFF"/>
                </a:solidFill>
                <a:latin typeface="Times New Roman"/>
                <a:cs typeface="Times New Roman"/>
              </a:rPr>
              <a:t> </a:t>
            </a:r>
            <a:r>
              <a:rPr sz="2400" spc="-5" dirty="0">
                <a:solidFill>
                  <a:srgbClr val="FFFFFF"/>
                </a:solidFill>
                <a:latin typeface="Times New Roman"/>
                <a:cs typeface="Times New Roman"/>
              </a:rPr>
              <a:t>High School”.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search window will </a:t>
            </a:r>
            <a:r>
              <a:rPr sz="2400" dirty="0">
                <a:solidFill>
                  <a:srgbClr val="FFFFFF"/>
                </a:solidFill>
                <a:latin typeface="Times New Roman"/>
                <a:cs typeface="Times New Roman"/>
              </a:rPr>
              <a:t>open </a:t>
            </a:r>
            <a:r>
              <a:rPr sz="2400" spc="-5" dirty="0">
                <a:solidFill>
                  <a:srgbClr val="FFFFFF"/>
                </a:solidFill>
                <a:latin typeface="Times New Roman"/>
                <a:cs typeface="Times New Roman"/>
              </a:rPr>
              <a:t>where </a:t>
            </a:r>
            <a:r>
              <a:rPr sz="2400" dirty="0">
                <a:solidFill>
                  <a:srgbClr val="FFFFFF"/>
                </a:solidFill>
                <a:latin typeface="Times New Roman"/>
                <a:cs typeface="Times New Roman"/>
              </a:rPr>
              <a:t>you </a:t>
            </a:r>
            <a:r>
              <a:rPr sz="2400" spc="-5" dirty="0">
                <a:solidFill>
                  <a:srgbClr val="FFFFFF"/>
                </a:solidFill>
                <a:latin typeface="Times New Roman"/>
                <a:cs typeface="Times New Roman"/>
              </a:rPr>
              <a:t>will </a:t>
            </a:r>
            <a:r>
              <a:rPr sz="2400" dirty="0">
                <a:solidFill>
                  <a:srgbClr val="FFFFFF"/>
                </a:solidFill>
                <a:latin typeface="Times New Roman"/>
                <a:cs typeface="Times New Roman"/>
              </a:rPr>
              <a:t>enter  the </a:t>
            </a:r>
            <a:r>
              <a:rPr sz="2400" spc="-10" dirty="0">
                <a:solidFill>
                  <a:srgbClr val="FFFFFF"/>
                </a:solidFill>
                <a:latin typeface="Times New Roman"/>
                <a:cs typeface="Times New Roman"/>
              </a:rPr>
              <a:t>name </a:t>
            </a:r>
            <a:r>
              <a:rPr sz="2400" dirty="0">
                <a:solidFill>
                  <a:srgbClr val="FFFFFF"/>
                </a:solidFill>
                <a:latin typeface="Times New Roman"/>
                <a:cs typeface="Times New Roman"/>
              </a:rPr>
              <a:t>of your</a:t>
            </a:r>
            <a:r>
              <a:rPr sz="2400" spc="25" dirty="0">
                <a:solidFill>
                  <a:srgbClr val="FFFFFF"/>
                </a:solidFill>
                <a:latin typeface="Times New Roman"/>
                <a:cs typeface="Times New Roman"/>
              </a:rPr>
              <a:t> </a:t>
            </a:r>
            <a:r>
              <a:rPr sz="2400" dirty="0">
                <a:solidFill>
                  <a:srgbClr val="FFFFFF"/>
                </a:solidFill>
                <a:latin typeface="Times New Roman"/>
                <a:cs typeface="Times New Roman"/>
              </a:rPr>
              <a:t>high</a:t>
            </a:r>
            <a:r>
              <a:rPr sz="2400" spc="0" dirty="0">
                <a:solidFill>
                  <a:srgbClr val="FFFFFF"/>
                </a:solidFill>
                <a:latin typeface="Times New Roman"/>
                <a:cs typeface="Times New Roman"/>
              </a:rPr>
              <a:t> </a:t>
            </a:r>
            <a:r>
              <a:rPr sz="2400" spc="-5" dirty="0">
                <a:solidFill>
                  <a:srgbClr val="FFFFFF"/>
                </a:solidFill>
                <a:latin typeface="Times New Roman"/>
                <a:cs typeface="Times New Roman"/>
              </a:rPr>
              <a:t>school	</a:t>
            </a:r>
            <a:r>
              <a:rPr sz="2400" dirty="0">
                <a:solidFill>
                  <a:srgbClr val="FFFFFF"/>
                </a:solidFill>
                <a:latin typeface="Times New Roman"/>
                <a:cs typeface="Times New Roman"/>
              </a:rPr>
              <a:t>in the School </a:t>
            </a:r>
            <a:r>
              <a:rPr sz="2400" spc="-5" dirty="0">
                <a:solidFill>
                  <a:srgbClr val="FFFFFF"/>
                </a:solidFill>
                <a:latin typeface="Times New Roman"/>
                <a:cs typeface="Times New Roman"/>
              </a:rPr>
              <a:t>Name </a:t>
            </a:r>
            <a:r>
              <a:rPr sz="2400" dirty="0">
                <a:solidFill>
                  <a:srgbClr val="FFFFFF"/>
                </a:solidFill>
                <a:latin typeface="Times New Roman"/>
                <a:cs typeface="Times New Roman"/>
              </a:rPr>
              <a:t>field (leave all other fields blank)</a:t>
            </a:r>
            <a:r>
              <a:rPr sz="2400" spc="-190" dirty="0">
                <a:solidFill>
                  <a:srgbClr val="FFFFFF"/>
                </a:solidFill>
                <a:latin typeface="Times New Roman"/>
                <a:cs typeface="Times New Roman"/>
              </a:rPr>
              <a:t> </a:t>
            </a:r>
            <a:r>
              <a:rPr sz="2400" dirty="0">
                <a:solidFill>
                  <a:srgbClr val="FFFFFF"/>
                </a:solidFill>
                <a:latin typeface="Times New Roman"/>
                <a:cs typeface="Times New Roman"/>
              </a:rPr>
              <a:t>then  click on</a:t>
            </a:r>
            <a:r>
              <a:rPr sz="2400" spc="-40" dirty="0">
                <a:solidFill>
                  <a:srgbClr val="FFFFFF"/>
                </a:solidFill>
                <a:latin typeface="Times New Roman"/>
                <a:cs typeface="Times New Roman"/>
              </a:rPr>
              <a:t> </a:t>
            </a:r>
            <a:r>
              <a:rPr sz="2400" dirty="0">
                <a:solidFill>
                  <a:srgbClr val="FFFFFF"/>
                </a:solidFill>
                <a:latin typeface="Times New Roman"/>
                <a:cs typeface="Times New Roman"/>
              </a:rPr>
              <a:t>Search.</a:t>
            </a:r>
            <a:endParaRPr sz="2400">
              <a:latin typeface="Times New Roman"/>
              <a:cs typeface="Times New Roman"/>
            </a:endParaRPr>
          </a:p>
        </p:txBody>
      </p:sp>
      <p:sp>
        <p:nvSpPr>
          <p:cNvPr id="3" name="object 3"/>
          <p:cNvSpPr/>
          <p:nvPr/>
        </p:nvSpPr>
        <p:spPr>
          <a:xfrm>
            <a:off x="5029200" y="3733800"/>
            <a:ext cx="5911596" cy="2985516"/>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364236" y="1793748"/>
            <a:ext cx="8430768" cy="18958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59017" y="3315461"/>
            <a:ext cx="594360" cy="375285"/>
          </a:xfrm>
          <a:custGeom>
            <a:avLst/>
            <a:gdLst/>
            <a:ahLst/>
            <a:cxnLst/>
            <a:rect l="l" t="t" r="r" b="b"/>
            <a:pathLst>
              <a:path w="594360" h="375285">
                <a:moveTo>
                  <a:pt x="187452" y="0"/>
                </a:moveTo>
                <a:lnTo>
                  <a:pt x="0" y="187451"/>
                </a:lnTo>
                <a:lnTo>
                  <a:pt x="187452" y="374904"/>
                </a:lnTo>
                <a:lnTo>
                  <a:pt x="187452" y="281177"/>
                </a:lnTo>
                <a:lnTo>
                  <a:pt x="594360" y="281177"/>
                </a:lnTo>
                <a:lnTo>
                  <a:pt x="594360" y="93725"/>
                </a:lnTo>
                <a:lnTo>
                  <a:pt x="187452" y="93725"/>
                </a:lnTo>
                <a:lnTo>
                  <a:pt x="187452" y="0"/>
                </a:lnTo>
                <a:close/>
              </a:path>
            </a:pathLst>
          </a:custGeom>
          <a:solidFill>
            <a:srgbClr val="FF0000"/>
          </a:solidFill>
        </p:spPr>
        <p:txBody>
          <a:bodyPr wrap="square" lIns="0" tIns="0" rIns="0" bIns="0" rtlCol="0"/>
          <a:lstStyle/>
          <a:p>
            <a:endParaRPr/>
          </a:p>
        </p:txBody>
      </p:sp>
      <p:sp>
        <p:nvSpPr>
          <p:cNvPr id="6" name="object 6"/>
          <p:cNvSpPr/>
          <p:nvPr/>
        </p:nvSpPr>
        <p:spPr>
          <a:xfrm>
            <a:off x="5859017" y="3315461"/>
            <a:ext cx="594360" cy="375285"/>
          </a:xfrm>
          <a:custGeom>
            <a:avLst/>
            <a:gdLst/>
            <a:ahLst/>
            <a:cxnLst/>
            <a:rect l="l" t="t" r="r" b="b"/>
            <a:pathLst>
              <a:path w="594360" h="375285">
                <a:moveTo>
                  <a:pt x="0" y="187451"/>
                </a:moveTo>
                <a:lnTo>
                  <a:pt x="187452" y="0"/>
                </a:lnTo>
                <a:lnTo>
                  <a:pt x="187452" y="93725"/>
                </a:lnTo>
                <a:lnTo>
                  <a:pt x="594360" y="93725"/>
                </a:lnTo>
                <a:lnTo>
                  <a:pt x="594360" y="281177"/>
                </a:lnTo>
                <a:lnTo>
                  <a:pt x="187452" y="281177"/>
                </a:lnTo>
                <a:lnTo>
                  <a:pt x="187452" y="374904"/>
                </a:lnTo>
                <a:lnTo>
                  <a:pt x="0" y="187451"/>
                </a:lnTo>
                <a:close/>
              </a:path>
            </a:pathLst>
          </a:custGeom>
          <a:ln w="19812">
            <a:solidFill>
              <a:srgbClr val="000000"/>
            </a:solidFill>
          </a:ln>
        </p:spPr>
        <p:txBody>
          <a:bodyPr wrap="square" lIns="0" tIns="0" rIns="0" bIns="0" rtlCol="0"/>
          <a:lstStyle/>
          <a:p>
            <a:endParaRPr/>
          </a:p>
        </p:txBody>
      </p:sp>
      <p:sp>
        <p:nvSpPr>
          <p:cNvPr id="7" name="object 7"/>
          <p:cNvSpPr/>
          <p:nvPr/>
        </p:nvSpPr>
        <p:spPr>
          <a:xfrm>
            <a:off x="5444490" y="5371338"/>
            <a:ext cx="593090" cy="375285"/>
          </a:xfrm>
          <a:custGeom>
            <a:avLst/>
            <a:gdLst/>
            <a:ahLst/>
            <a:cxnLst/>
            <a:rect l="l" t="t" r="r" b="b"/>
            <a:pathLst>
              <a:path w="593089" h="375285">
                <a:moveTo>
                  <a:pt x="405384" y="0"/>
                </a:moveTo>
                <a:lnTo>
                  <a:pt x="405384" y="93725"/>
                </a:lnTo>
                <a:lnTo>
                  <a:pt x="0" y="93725"/>
                </a:lnTo>
                <a:lnTo>
                  <a:pt x="0" y="281178"/>
                </a:lnTo>
                <a:lnTo>
                  <a:pt x="405384" y="281178"/>
                </a:lnTo>
                <a:lnTo>
                  <a:pt x="405384" y="374903"/>
                </a:lnTo>
                <a:lnTo>
                  <a:pt x="592836" y="187452"/>
                </a:lnTo>
                <a:lnTo>
                  <a:pt x="405384" y="0"/>
                </a:lnTo>
                <a:close/>
              </a:path>
            </a:pathLst>
          </a:custGeom>
          <a:solidFill>
            <a:srgbClr val="FF0000"/>
          </a:solidFill>
        </p:spPr>
        <p:txBody>
          <a:bodyPr wrap="square" lIns="0" tIns="0" rIns="0" bIns="0" rtlCol="0"/>
          <a:lstStyle/>
          <a:p>
            <a:endParaRPr/>
          </a:p>
        </p:txBody>
      </p:sp>
      <p:sp>
        <p:nvSpPr>
          <p:cNvPr id="8" name="object 8"/>
          <p:cNvSpPr/>
          <p:nvPr/>
        </p:nvSpPr>
        <p:spPr>
          <a:xfrm>
            <a:off x="5444490" y="5371338"/>
            <a:ext cx="593090" cy="375285"/>
          </a:xfrm>
          <a:custGeom>
            <a:avLst/>
            <a:gdLst/>
            <a:ahLst/>
            <a:cxnLst/>
            <a:rect l="l" t="t" r="r" b="b"/>
            <a:pathLst>
              <a:path w="593089" h="375285">
                <a:moveTo>
                  <a:pt x="592836" y="187452"/>
                </a:moveTo>
                <a:lnTo>
                  <a:pt x="405384" y="374903"/>
                </a:lnTo>
                <a:lnTo>
                  <a:pt x="405384" y="281178"/>
                </a:lnTo>
                <a:lnTo>
                  <a:pt x="0" y="281178"/>
                </a:lnTo>
                <a:lnTo>
                  <a:pt x="0" y="93725"/>
                </a:lnTo>
                <a:lnTo>
                  <a:pt x="405384" y="93725"/>
                </a:lnTo>
                <a:lnTo>
                  <a:pt x="405384" y="0"/>
                </a:lnTo>
                <a:lnTo>
                  <a:pt x="592836" y="187452"/>
                </a:lnTo>
                <a:close/>
              </a:path>
            </a:pathLst>
          </a:custGeom>
          <a:ln w="19812">
            <a:solidFill>
              <a:srgbClr val="000000"/>
            </a:solidFill>
          </a:ln>
        </p:spPr>
        <p:txBody>
          <a:bodyPr wrap="square" lIns="0" tIns="0" rIns="0" bIns="0" rtlCol="0"/>
          <a:lstStyle/>
          <a:p>
            <a:endParaRPr/>
          </a:p>
        </p:txBody>
      </p:sp>
      <p:sp>
        <p:nvSpPr>
          <p:cNvPr id="9" name="object 9"/>
          <p:cNvSpPr/>
          <p:nvPr/>
        </p:nvSpPr>
        <p:spPr>
          <a:xfrm>
            <a:off x="8986519" y="6094628"/>
            <a:ext cx="560070" cy="448309"/>
          </a:xfrm>
          <a:custGeom>
            <a:avLst/>
            <a:gdLst/>
            <a:ahLst/>
            <a:cxnLst/>
            <a:rect l="l" t="t" r="r" b="b"/>
            <a:pathLst>
              <a:path w="560070" h="448309">
                <a:moveTo>
                  <a:pt x="66675" y="125082"/>
                </a:moveTo>
                <a:lnTo>
                  <a:pt x="0" y="381368"/>
                </a:lnTo>
                <a:lnTo>
                  <a:pt x="256285" y="448068"/>
                </a:lnTo>
                <a:lnTo>
                  <a:pt x="208914" y="367322"/>
                </a:lnTo>
                <a:lnTo>
                  <a:pt x="484032" y="205828"/>
                </a:lnTo>
                <a:lnTo>
                  <a:pt x="114046" y="205828"/>
                </a:lnTo>
                <a:lnTo>
                  <a:pt x="66675" y="125082"/>
                </a:lnTo>
                <a:close/>
              </a:path>
              <a:path w="560070" h="448309">
                <a:moveTo>
                  <a:pt x="464693" y="0"/>
                </a:moveTo>
                <a:lnTo>
                  <a:pt x="114046" y="205828"/>
                </a:lnTo>
                <a:lnTo>
                  <a:pt x="484032" y="205828"/>
                </a:lnTo>
                <a:lnTo>
                  <a:pt x="559561" y="161493"/>
                </a:lnTo>
                <a:lnTo>
                  <a:pt x="464693" y="0"/>
                </a:lnTo>
                <a:close/>
              </a:path>
            </a:pathLst>
          </a:custGeom>
          <a:solidFill>
            <a:srgbClr val="FF0000"/>
          </a:solidFill>
        </p:spPr>
        <p:txBody>
          <a:bodyPr wrap="square" lIns="0" tIns="0" rIns="0" bIns="0" rtlCol="0"/>
          <a:lstStyle/>
          <a:p>
            <a:endParaRPr/>
          </a:p>
        </p:txBody>
      </p:sp>
      <p:sp>
        <p:nvSpPr>
          <p:cNvPr id="10" name="object 10"/>
          <p:cNvSpPr/>
          <p:nvPr/>
        </p:nvSpPr>
        <p:spPr>
          <a:xfrm>
            <a:off x="8986519" y="6094628"/>
            <a:ext cx="560070" cy="448309"/>
          </a:xfrm>
          <a:custGeom>
            <a:avLst/>
            <a:gdLst/>
            <a:ahLst/>
            <a:cxnLst/>
            <a:rect l="l" t="t" r="r" b="b"/>
            <a:pathLst>
              <a:path w="560070" h="448309">
                <a:moveTo>
                  <a:pt x="0" y="381368"/>
                </a:moveTo>
                <a:lnTo>
                  <a:pt x="66675" y="125082"/>
                </a:lnTo>
                <a:lnTo>
                  <a:pt x="114046" y="205828"/>
                </a:lnTo>
                <a:lnTo>
                  <a:pt x="464693" y="0"/>
                </a:lnTo>
                <a:lnTo>
                  <a:pt x="559561" y="161493"/>
                </a:lnTo>
                <a:lnTo>
                  <a:pt x="208914" y="367322"/>
                </a:lnTo>
                <a:lnTo>
                  <a:pt x="256285" y="448068"/>
                </a:lnTo>
                <a:lnTo>
                  <a:pt x="0" y="381368"/>
                </a:lnTo>
                <a:close/>
              </a:path>
            </a:pathLst>
          </a:custGeom>
          <a:ln w="19050">
            <a:solidFill>
              <a:srgbClr val="000000"/>
            </a:solidFill>
          </a:ln>
        </p:spPr>
        <p:txBody>
          <a:bodyPr wrap="square" lIns="0" tIns="0" rIns="0" bIns="0" rtlCol="0"/>
          <a:lstStyle/>
          <a:p>
            <a:endParaRPr/>
          </a:p>
        </p:txBody>
      </p:sp>
      <p:sp>
        <p:nvSpPr>
          <p:cNvPr id="11" name="object 11"/>
          <p:cNvSpPr txBox="1"/>
          <p:nvPr/>
        </p:nvSpPr>
        <p:spPr>
          <a:xfrm>
            <a:off x="443585" y="4063365"/>
            <a:ext cx="3975100" cy="2220595"/>
          </a:xfrm>
          <a:prstGeom prst="rect">
            <a:avLst/>
          </a:prstGeom>
        </p:spPr>
        <p:txBody>
          <a:bodyPr vert="horz" wrap="square" lIns="0" tIns="12700" rIns="0" bIns="0" rtlCol="0">
            <a:spAutoFit/>
          </a:bodyPr>
          <a:lstStyle/>
          <a:p>
            <a:pPr marL="12700" marR="5080">
              <a:lnSpc>
                <a:spcPct val="100000"/>
              </a:lnSpc>
              <a:spcBef>
                <a:spcPts val="100"/>
              </a:spcBef>
              <a:tabLst>
                <a:tab pos="2404110" algn="l"/>
              </a:tabLst>
            </a:pPr>
            <a:r>
              <a:rPr sz="2400" spc="-5" dirty="0">
                <a:solidFill>
                  <a:srgbClr val="FFFFFF"/>
                </a:solidFill>
                <a:latin typeface="Times New Roman"/>
                <a:cs typeface="Times New Roman"/>
              </a:rPr>
              <a:t>Search Results will </a:t>
            </a:r>
            <a:r>
              <a:rPr sz="2400" dirty="0">
                <a:solidFill>
                  <a:srgbClr val="FFFFFF"/>
                </a:solidFill>
                <a:latin typeface="Times New Roman"/>
                <a:cs typeface="Times New Roman"/>
              </a:rPr>
              <a:t>display high  </a:t>
            </a:r>
            <a:r>
              <a:rPr sz="2400" spc="-5" dirty="0">
                <a:solidFill>
                  <a:srgbClr val="FFFFFF"/>
                </a:solidFill>
                <a:latin typeface="Times New Roman"/>
                <a:cs typeface="Times New Roman"/>
              </a:rPr>
              <a:t>schools </a:t>
            </a:r>
            <a:r>
              <a:rPr sz="2400" dirty="0">
                <a:solidFill>
                  <a:srgbClr val="FFFFFF"/>
                </a:solidFill>
                <a:latin typeface="Times New Roman"/>
                <a:cs typeface="Times New Roman"/>
              </a:rPr>
              <a:t>that </a:t>
            </a:r>
            <a:r>
              <a:rPr sz="2400" spc="-5" dirty="0">
                <a:solidFill>
                  <a:srgbClr val="FFFFFF"/>
                </a:solidFill>
                <a:latin typeface="Times New Roman"/>
                <a:cs typeface="Times New Roman"/>
              </a:rPr>
              <a:t>match </a:t>
            </a:r>
            <a:r>
              <a:rPr sz="2400" dirty="0">
                <a:solidFill>
                  <a:srgbClr val="FFFFFF"/>
                </a:solidFill>
                <a:latin typeface="Times New Roman"/>
                <a:cs typeface="Times New Roman"/>
              </a:rPr>
              <a:t>the school  </a:t>
            </a:r>
            <a:r>
              <a:rPr sz="2400" spc="-5" dirty="0">
                <a:solidFill>
                  <a:srgbClr val="FFFFFF"/>
                </a:solidFill>
                <a:latin typeface="Times New Roman"/>
                <a:cs typeface="Times New Roman"/>
              </a:rPr>
              <a:t>name</a:t>
            </a:r>
            <a:r>
              <a:rPr sz="2400" dirty="0">
                <a:solidFill>
                  <a:srgbClr val="FFFFFF"/>
                </a:solidFill>
                <a:latin typeface="Times New Roman"/>
                <a:cs typeface="Times New Roman"/>
              </a:rPr>
              <a:t> you entered.	From the</a:t>
            </a:r>
            <a:r>
              <a:rPr sz="2400" spc="-85" dirty="0">
                <a:solidFill>
                  <a:srgbClr val="FFFFFF"/>
                </a:solidFill>
                <a:latin typeface="Times New Roman"/>
                <a:cs typeface="Times New Roman"/>
              </a:rPr>
              <a:t> </a:t>
            </a:r>
            <a:r>
              <a:rPr sz="2400" spc="-5" dirty="0">
                <a:solidFill>
                  <a:srgbClr val="FFFFFF"/>
                </a:solidFill>
                <a:latin typeface="Times New Roman"/>
                <a:cs typeface="Times New Roman"/>
              </a:rPr>
              <a:t>list  </a:t>
            </a:r>
            <a:r>
              <a:rPr sz="2400" dirty="0">
                <a:solidFill>
                  <a:srgbClr val="FFFFFF"/>
                </a:solidFill>
                <a:latin typeface="Times New Roman"/>
                <a:cs typeface="Times New Roman"/>
              </a:rPr>
              <a:t>of results, select the high school  </a:t>
            </a:r>
            <a:r>
              <a:rPr sz="2400" spc="-5" dirty="0">
                <a:solidFill>
                  <a:srgbClr val="FFFFFF"/>
                </a:solidFill>
                <a:latin typeface="Times New Roman"/>
                <a:cs typeface="Times New Roman"/>
              </a:rPr>
              <a:t>with the correct name, address,  </a:t>
            </a:r>
            <a:r>
              <a:rPr sz="2400" dirty="0">
                <a:solidFill>
                  <a:srgbClr val="FFFFFF"/>
                </a:solidFill>
                <a:latin typeface="Times New Roman"/>
                <a:cs typeface="Times New Roman"/>
              </a:rPr>
              <a:t>and</a:t>
            </a:r>
            <a:r>
              <a:rPr sz="2400" spc="-5" dirty="0">
                <a:solidFill>
                  <a:srgbClr val="FFFFFF"/>
                </a:solidFill>
                <a:latin typeface="Times New Roman"/>
                <a:cs typeface="Times New Roman"/>
              </a:rPr>
              <a:t> </a:t>
            </a:r>
            <a:r>
              <a:rPr sz="2400" spc="-35" dirty="0">
                <a:solidFill>
                  <a:srgbClr val="FFFFFF"/>
                </a:solidFill>
                <a:latin typeface="Times New Roman"/>
                <a:cs typeface="Times New Roman"/>
              </a:rPr>
              <a:t>city.</a:t>
            </a:r>
            <a:endParaRPr sz="2400">
              <a:latin typeface="Times New Roman"/>
              <a:cs typeface="Times New Roman"/>
            </a:endParaRPr>
          </a:p>
        </p:txBody>
      </p:sp>
      <p:sp>
        <p:nvSpPr>
          <p:cNvPr id="12" name="TextBox 11"/>
          <p:cNvSpPr txBox="1"/>
          <p:nvPr/>
        </p:nvSpPr>
        <p:spPr>
          <a:xfrm>
            <a:off x="7059140" y="5376134"/>
            <a:ext cx="2743200" cy="338554"/>
          </a:xfrm>
          <a:prstGeom prst="rect">
            <a:avLst/>
          </a:prstGeom>
          <a:noFill/>
        </p:spPr>
        <p:txBody>
          <a:bodyPr wrap="square" rtlCol="0">
            <a:spAutoFit/>
          </a:bodyPr>
          <a:lstStyle/>
          <a:p>
            <a:r>
              <a:rPr lang="en-US" sz="1600" dirty="0" smtClean="0">
                <a:ln w="0"/>
                <a:effectLst>
                  <a:outerShdw blurRad="38100" dist="19050" dir="2700000" algn="tl" rotWithShape="0">
                    <a:schemeClr val="dk1">
                      <a:alpha val="40000"/>
                    </a:schemeClr>
                  </a:outerShdw>
                </a:effectLst>
              </a:rPr>
              <a:t>John M. Harlan</a:t>
            </a:r>
            <a:endParaRPr lang="en-US" sz="1600" dirty="0">
              <a:ln w="0"/>
              <a:effectLst>
                <a:outerShdw blurRad="38100" dist="19050" dir="2700000" algn="tl" rotWithShape="0">
                  <a:schemeClr val="dk1">
                    <a:alpha val="40000"/>
                  </a:schemeClr>
                </a:outerShdw>
              </a:effectLst>
            </a:endParaRPr>
          </a:p>
        </p:txBody>
      </p:sp>
      <p:sp>
        <p:nvSpPr>
          <p:cNvPr id="13" name="TextBox 12"/>
          <p:cNvSpPr txBox="1"/>
          <p:nvPr/>
        </p:nvSpPr>
        <p:spPr>
          <a:xfrm>
            <a:off x="7059140" y="5746801"/>
            <a:ext cx="1321644" cy="369332"/>
          </a:xfrm>
          <a:prstGeom prst="rect">
            <a:avLst/>
          </a:prstGeom>
          <a:noFill/>
        </p:spPr>
        <p:txBody>
          <a:bodyPr wrap="none" rtlCol="0">
            <a:spAutoFit/>
          </a:bodyPr>
          <a:lstStyle/>
          <a:p>
            <a:r>
              <a:rPr lang="en-US" dirty="0" smtClean="0"/>
              <a:t>San Antonio</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xfrm>
            <a:off x="443585" y="253695"/>
            <a:ext cx="10771505" cy="1123315"/>
          </a:xfrm>
          <a:prstGeom prst="rect">
            <a:avLst/>
          </a:prstGeom>
        </p:spPr>
        <p:txBody>
          <a:bodyPr vert="horz" wrap="square" lIns="0" tIns="12700" rIns="0" bIns="0" rtlCol="0">
            <a:spAutoFit/>
          </a:bodyPr>
          <a:lstStyle/>
          <a:p>
            <a:pPr marL="12700">
              <a:lnSpc>
                <a:spcPct val="100000"/>
              </a:lnSpc>
              <a:spcBef>
                <a:spcPts val="100"/>
              </a:spcBef>
            </a:pPr>
            <a:r>
              <a:rPr dirty="0"/>
              <a:t>Educational</a:t>
            </a:r>
            <a:r>
              <a:rPr spc="-15" dirty="0"/>
              <a:t> </a:t>
            </a:r>
            <a:r>
              <a:rPr spc="-10" dirty="0"/>
              <a:t>Background</a:t>
            </a:r>
          </a:p>
          <a:p>
            <a:pPr marL="12700" marR="5080">
              <a:lnSpc>
                <a:spcPct val="100000"/>
              </a:lnSpc>
              <a:spcBef>
                <a:spcPts val="5"/>
              </a:spcBef>
              <a:tabLst>
                <a:tab pos="6807834" algn="l"/>
              </a:tabLst>
            </a:pPr>
            <a:r>
              <a:rPr b="0" spc="-5" dirty="0">
                <a:latin typeface="Times New Roman"/>
                <a:cs typeface="Times New Roman"/>
              </a:rPr>
              <a:t>High School </a:t>
            </a:r>
            <a:r>
              <a:rPr b="0" spc="-10" dirty="0">
                <a:latin typeface="Times New Roman"/>
                <a:cs typeface="Times New Roman"/>
              </a:rPr>
              <a:t>Name, </a:t>
            </a:r>
            <a:r>
              <a:rPr b="0" spc="-35" dirty="0">
                <a:latin typeface="Times New Roman"/>
                <a:cs typeface="Times New Roman"/>
              </a:rPr>
              <a:t>City, </a:t>
            </a:r>
            <a:r>
              <a:rPr b="0" dirty="0">
                <a:latin typeface="Times New Roman"/>
                <a:cs typeface="Times New Roman"/>
              </a:rPr>
              <a:t>and </a:t>
            </a:r>
            <a:r>
              <a:rPr b="0" spc="-5" dirty="0">
                <a:latin typeface="Times New Roman"/>
                <a:cs typeface="Times New Roman"/>
              </a:rPr>
              <a:t>State</a:t>
            </a:r>
            <a:r>
              <a:rPr b="0" spc="125" dirty="0">
                <a:latin typeface="Times New Roman"/>
                <a:cs typeface="Times New Roman"/>
              </a:rPr>
              <a:t> </a:t>
            </a:r>
            <a:r>
              <a:rPr b="0" spc="-5" dirty="0">
                <a:latin typeface="Times New Roman"/>
                <a:cs typeface="Times New Roman"/>
              </a:rPr>
              <a:t>will </a:t>
            </a:r>
            <a:r>
              <a:rPr b="0" dirty="0">
                <a:latin typeface="Times New Roman"/>
                <a:cs typeface="Times New Roman"/>
              </a:rPr>
              <a:t>auto-populate.	Enter your Expected</a:t>
            </a:r>
            <a:r>
              <a:rPr b="0" spc="-130" dirty="0">
                <a:latin typeface="Times New Roman"/>
                <a:cs typeface="Times New Roman"/>
              </a:rPr>
              <a:t> </a:t>
            </a:r>
            <a:r>
              <a:rPr b="0" dirty="0">
                <a:latin typeface="Times New Roman"/>
                <a:cs typeface="Times New Roman"/>
              </a:rPr>
              <a:t>Graduation  Date.</a:t>
            </a:r>
          </a:p>
        </p:txBody>
      </p:sp>
      <p:sp>
        <p:nvSpPr>
          <p:cNvPr id="4" name="object 4"/>
          <p:cNvSpPr/>
          <p:nvPr/>
        </p:nvSpPr>
        <p:spPr>
          <a:xfrm>
            <a:off x="1105280" y="1524762"/>
            <a:ext cx="9459468" cy="4829556"/>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6089141" y="4018026"/>
            <a:ext cx="699770" cy="413384"/>
          </a:xfrm>
          <a:custGeom>
            <a:avLst/>
            <a:gdLst/>
            <a:ahLst/>
            <a:cxnLst/>
            <a:rect l="l" t="t" r="r" b="b"/>
            <a:pathLst>
              <a:path w="699770" h="413385">
                <a:moveTo>
                  <a:pt x="206502" y="0"/>
                </a:moveTo>
                <a:lnTo>
                  <a:pt x="0" y="206501"/>
                </a:lnTo>
                <a:lnTo>
                  <a:pt x="206502" y="413004"/>
                </a:lnTo>
                <a:lnTo>
                  <a:pt x="206502" y="309753"/>
                </a:lnTo>
                <a:lnTo>
                  <a:pt x="699515" y="309753"/>
                </a:lnTo>
                <a:lnTo>
                  <a:pt x="699515" y="103250"/>
                </a:lnTo>
                <a:lnTo>
                  <a:pt x="206502" y="103250"/>
                </a:lnTo>
                <a:lnTo>
                  <a:pt x="206502" y="0"/>
                </a:lnTo>
                <a:close/>
              </a:path>
            </a:pathLst>
          </a:custGeom>
          <a:solidFill>
            <a:srgbClr val="FF0000"/>
          </a:solidFill>
        </p:spPr>
        <p:txBody>
          <a:bodyPr wrap="square" lIns="0" tIns="0" rIns="0" bIns="0" rtlCol="0"/>
          <a:lstStyle/>
          <a:p>
            <a:endParaRPr/>
          </a:p>
        </p:txBody>
      </p:sp>
      <p:sp>
        <p:nvSpPr>
          <p:cNvPr id="6" name="object 6"/>
          <p:cNvSpPr/>
          <p:nvPr/>
        </p:nvSpPr>
        <p:spPr>
          <a:xfrm>
            <a:off x="6089141" y="4018026"/>
            <a:ext cx="699770" cy="413384"/>
          </a:xfrm>
          <a:custGeom>
            <a:avLst/>
            <a:gdLst/>
            <a:ahLst/>
            <a:cxnLst/>
            <a:rect l="l" t="t" r="r" b="b"/>
            <a:pathLst>
              <a:path w="699770" h="413385">
                <a:moveTo>
                  <a:pt x="0" y="206501"/>
                </a:moveTo>
                <a:lnTo>
                  <a:pt x="206502" y="0"/>
                </a:lnTo>
                <a:lnTo>
                  <a:pt x="206502" y="103250"/>
                </a:lnTo>
                <a:lnTo>
                  <a:pt x="699515" y="103250"/>
                </a:lnTo>
                <a:lnTo>
                  <a:pt x="699515" y="309753"/>
                </a:lnTo>
                <a:lnTo>
                  <a:pt x="206502" y="309753"/>
                </a:lnTo>
                <a:lnTo>
                  <a:pt x="206502" y="413004"/>
                </a:lnTo>
                <a:lnTo>
                  <a:pt x="0" y="206501"/>
                </a:lnTo>
                <a:close/>
              </a:path>
            </a:pathLst>
          </a:custGeom>
          <a:ln w="19812">
            <a:solidFill>
              <a:srgbClr val="000000"/>
            </a:solidFill>
          </a:ln>
        </p:spPr>
        <p:txBody>
          <a:bodyPr wrap="square" lIns="0" tIns="0" rIns="0" bIns="0" rtlCol="0"/>
          <a:lstStyle/>
          <a:p>
            <a:endParaRPr/>
          </a:p>
        </p:txBody>
      </p:sp>
      <p:sp>
        <p:nvSpPr>
          <p:cNvPr id="7" name="object 7"/>
          <p:cNvSpPr/>
          <p:nvPr/>
        </p:nvSpPr>
        <p:spPr>
          <a:xfrm>
            <a:off x="5414009" y="4827270"/>
            <a:ext cx="421005" cy="295910"/>
          </a:xfrm>
          <a:custGeom>
            <a:avLst/>
            <a:gdLst/>
            <a:ahLst/>
            <a:cxnLst/>
            <a:rect l="l" t="t" r="r" b="b"/>
            <a:pathLst>
              <a:path w="421004" h="295910">
                <a:moveTo>
                  <a:pt x="0" y="147827"/>
                </a:moveTo>
                <a:lnTo>
                  <a:pt x="7508" y="108523"/>
                </a:lnTo>
                <a:lnTo>
                  <a:pt x="28701" y="73208"/>
                </a:lnTo>
                <a:lnTo>
                  <a:pt x="61579" y="43291"/>
                </a:lnTo>
                <a:lnTo>
                  <a:pt x="104139" y="20178"/>
                </a:lnTo>
                <a:lnTo>
                  <a:pt x="154384" y="5279"/>
                </a:lnTo>
                <a:lnTo>
                  <a:pt x="210312" y="0"/>
                </a:lnTo>
                <a:lnTo>
                  <a:pt x="266239" y="5279"/>
                </a:lnTo>
                <a:lnTo>
                  <a:pt x="316484" y="20178"/>
                </a:lnTo>
                <a:lnTo>
                  <a:pt x="359044" y="43291"/>
                </a:lnTo>
                <a:lnTo>
                  <a:pt x="391922" y="73208"/>
                </a:lnTo>
                <a:lnTo>
                  <a:pt x="413115" y="108523"/>
                </a:lnTo>
                <a:lnTo>
                  <a:pt x="420624" y="147827"/>
                </a:lnTo>
                <a:lnTo>
                  <a:pt x="413115" y="187132"/>
                </a:lnTo>
                <a:lnTo>
                  <a:pt x="391922" y="222447"/>
                </a:lnTo>
                <a:lnTo>
                  <a:pt x="359044" y="252364"/>
                </a:lnTo>
                <a:lnTo>
                  <a:pt x="316484" y="275477"/>
                </a:lnTo>
                <a:lnTo>
                  <a:pt x="266239" y="290376"/>
                </a:lnTo>
                <a:lnTo>
                  <a:pt x="210312" y="295655"/>
                </a:lnTo>
                <a:lnTo>
                  <a:pt x="154384" y="290376"/>
                </a:lnTo>
                <a:lnTo>
                  <a:pt x="104139" y="275477"/>
                </a:lnTo>
                <a:lnTo>
                  <a:pt x="61579" y="252364"/>
                </a:lnTo>
                <a:lnTo>
                  <a:pt x="28701" y="222447"/>
                </a:lnTo>
                <a:lnTo>
                  <a:pt x="7508" y="187132"/>
                </a:lnTo>
                <a:lnTo>
                  <a:pt x="0" y="147827"/>
                </a:lnTo>
                <a:close/>
              </a:path>
            </a:pathLst>
          </a:custGeom>
          <a:ln w="28955">
            <a:solidFill>
              <a:srgbClr val="FF0000"/>
            </a:solidFill>
          </a:ln>
        </p:spPr>
        <p:txBody>
          <a:bodyPr wrap="square" lIns="0" tIns="0" rIns="0" bIns="0" rtlCol="0"/>
          <a:lstStyle/>
          <a:p>
            <a:endParaRPr/>
          </a:p>
        </p:txBody>
      </p:sp>
      <p:sp>
        <p:nvSpPr>
          <p:cNvPr id="8" name="object 8"/>
          <p:cNvSpPr/>
          <p:nvPr/>
        </p:nvSpPr>
        <p:spPr>
          <a:xfrm>
            <a:off x="5942838" y="5842253"/>
            <a:ext cx="1047115" cy="297180"/>
          </a:xfrm>
          <a:custGeom>
            <a:avLst/>
            <a:gdLst/>
            <a:ahLst/>
            <a:cxnLst/>
            <a:rect l="l" t="t" r="r" b="b"/>
            <a:pathLst>
              <a:path w="1047115" h="297179">
                <a:moveTo>
                  <a:pt x="0" y="148590"/>
                </a:moveTo>
                <a:lnTo>
                  <a:pt x="18695" y="109087"/>
                </a:lnTo>
                <a:lnTo>
                  <a:pt x="71458" y="73592"/>
                </a:lnTo>
                <a:lnTo>
                  <a:pt x="109057" y="57789"/>
                </a:lnTo>
                <a:lnTo>
                  <a:pt x="153304" y="43519"/>
                </a:lnTo>
                <a:lnTo>
                  <a:pt x="203576" y="30959"/>
                </a:lnTo>
                <a:lnTo>
                  <a:pt x="259249" y="20286"/>
                </a:lnTo>
                <a:lnTo>
                  <a:pt x="319700" y="11676"/>
                </a:lnTo>
                <a:lnTo>
                  <a:pt x="384307" y="5307"/>
                </a:lnTo>
                <a:lnTo>
                  <a:pt x="452446" y="1356"/>
                </a:lnTo>
                <a:lnTo>
                  <a:pt x="523494" y="0"/>
                </a:lnTo>
                <a:lnTo>
                  <a:pt x="594541" y="1356"/>
                </a:lnTo>
                <a:lnTo>
                  <a:pt x="662680" y="5307"/>
                </a:lnTo>
                <a:lnTo>
                  <a:pt x="727287" y="11676"/>
                </a:lnTo>
                <a:lnTo>
                  <a:pt x="787738" y="20286"/>
                </a:lnTo>
                <a:lnTo>
                  <a:pt x="843411" y="30959"/>
                </a:lnTo>
                <a:lnTo>
                  <a:pt x="893683" y="43519"/>
                </a:lnTo>
                <a:lnTo>
                  <a:pt x="937930" y="57789"/>
                </a:lnTo>
                <a:lnTo>
                  <a:pt x="975529" y="73592"/>
                </a:lnTo>
                <a:lnTo>
                  <a:pt x="1028292" y="109087"/>
                </a:lnTo>
                <a:lnTo>
                  <a:pt x="1046988" y="148590"/>
                </a:lnTo>
                <a:lnTo>
                  <a:pt x="1042210" y="168753"/>
                </a:lnTo>
                <a:lnTo>
                  <a:pt x="1005857" y="206429"/>
                </a:lnTo>
                <a:lnTo>
                  <a:pt x="937930" y="239390"/>
                </a:lnTo>
                <a:lnTo>
                  <a:pt x="893683" y="253660"/>
                </a:lnTo>
                <a:lnTo>
                  <a:pt x="843411" y="266220"/>
                </a:lnTo>
                <a:lnTo>
                  <a:pt x="787738" y="276893"/>
                </a:lnTo>
                <a:lnTo>
                  <a:pt x="727287" y="285503"/>
                </a:lnTo>
                <a:lnTo>
                  <a:pt x="662680" y="291872"/>
                </a:lnTo>
                <a:lnTo>
                  <a:pt x="594541" y="295823"/>
                </a:lnTo>
                <a:lnTo>
                  <a:pt x="523494" y="297180"/>
                </a:lnTo>
                <a:lnTo>
                  <a:pt x="452446" y="295823"/>
                </a:lnTo>
                <a:lnTo>
                  <a:pt x="384307" y="291872"/>
                </a:lnTo>
                <a:lnTo>
                  <a:pt x="319700" y="285503"/>
                </a:lnTo>
                <a:lnTo>
                  <a:pt x="259249" y="276893"/>
                </a:lnTo>
                <a:lnTo>
                  <a:pt x="203576" y="266220"/>
                </a:lnTo>
                <a:lnTo>
                  <a:pt x="153304" y="253660"/>
                </a:lnTo>
                <a:lnTo>
                  <a:pt x="109057" y="239390"/>
                </a:lnTo>
                <a:lnTo>
                  <a:pt x="71458" y="223587"/>
                </a:lnTo>
                <a:lnTo>
                  <a:pt x="18695" y="188092"/>
                </a:lnTo>
                <a:lnTo>
                  <a:pt x="0" y="148590"/>
                </a:lnTo>
                <a:close/>
              </a:path>
            </a:pathLst>
          </a:custGeom>
          <a:ln w="28956">
            <a:solidFill>
              <a:srgbClr val="FF0000"/>
            </a:solidFill>
          </a:ln>
        </p:spPr>
        <p:txBody>
          <a:bodyPr wrap="square" lIns="0" tIns="0" rIns="0" bIns="0" rtlCol="0"/>
          <a:lstStyle/>
          <a:p>
            <a:endParaRPr/>
          </a:p>
        </p:txBody>
      </p:sp>
      <p:sp>
        <p:nvSpPr>
          <p:cNvPr id="9" name="object 9"/>
          <p:cNvSpPr/>
          <p:nvPr/>
        </p:nvSpPr>
        <p:spPr>
          <a:xfrm>
            <a:off x="7079742" y="5791961"/>
            <a:ext cx="699770" cy="414655"/>
          </a:xfrm>
          <a:custGeom>
            <a:avLst/>
            <a:gdLst/>
            <a:ahLst/>
            <a:cxnLst/>
            <a:rect l="l" t="t" r="r" b="b"/>
            <a:pathLst>
              <a:path w="699770" h="414654">
                <a:moveTo>
                  <a:pt x="207263" y="0"/>
                </a:moveTo>
                <a:lnTo>
                  <a:pt x="0" y="207263"/>
                </a:lnTo>
                <a:lnTo>
                  <a:pt x="207263" y="414528"/>
                </a:lnTo>
                <a:lnTo>
                  <a:pt x="207263" y="310895"/>
                </a:lnTo>
                <a:lnTo>
                  <a:pt x="699515" y="310895"/>
                </a:lnTo>
                <a:lnTo>
                  <a:pt x="699515" y="103631"/>
                </a:lnTo>
                <a:lnTo>
                  <a:pt x="207263" y="103631"/>
                </a:lnTo>
                <a:lnTo>
                  <a:pt x="207263" y="0"/>
                </a:lnTo>
                <a:close/>
              </a:path>
            </a:pathLst>
          </a:custGeom>
          <a:solidFill>
            <a:srgbClr val="FF0000"/>
          </a:solidFill>
        </p:spPr>
        <p:txBody>
          <a:bodyPr wrap="square" lIns="0" tIns="0" rIns="0" bIns="0" rtlCol="0"/>
          <a:lstStyle/>
          <a:p>
            <a:endParaRPr/>
          </a:p>
        </p:txBody>
      </p:sp>
      <p:sp>
        <p:nvSpPr>
          <p:cNvPr id="10" name="object 10"/>
          <p:cNvSpPr/>
          <p:nvPr/>
        </p:nvSpPr>
        <p:spPr>
          <a:xfrm>
            <a:off x="7079742" y="5791961"/>
            <a:ext cx="699770" cy="414655"/>
          </a:xfrm>
          <a:custGeom>
            <a:avLst/>
            <a:gdLst/>
            <a:ahLst/>
            <a:cxnLst/>
            <a:rect l="l" t="t" r="r" b="b"/>
            <a:pathLst>
              <a:path w="699770" h="414654">
                <a:moveTo>
                  <a:pt x="0" y="207263"/>
                </a:moveTo>
                <a:lnTo>
                  <a:pt x="207263" y="0"/>
                </a:lnTo>
                <a:lnTo>
                  <a:pt x="207263" y="103631"/>
                </a:lnTo>
                <a:lnTo>
                  <a:pt x="699515" y="103631"/>
                </a:lnTo>
                <a:lnTo>
                  <a:pt x="699515" y="310895"/>
                </a:lnTo>
                <a:lnTo>
                  <a:pt x="207263" y="310895"/>
                </a:lnTo>
                <a:lnTo>
                  <a:pt x="207263" y="414528"/>
                </a:lnTo>
                <a:lnTo>
                  <a:pt x="0" y="207263"/>
                </a:lnTo>
                <a:close/>
              </a:path>
            </a:pathLst>
          </a:custGeom>
          <a:ln w="19812">
            <a:solidFill>
              <a:srgbClr val="000000"/>
            </a:solidFill>
          </a:ln>
        </p:spPr>
        <p:txBody>
          <a:bodyPr wrap="square" lIns="0" tIns="0" rIns="0" bIns="0" rtlCol="0"/>
          <a:lstStyle/>
          <a:p>
            <a:endParaRPr/>
          </a:p>
        </p:txBody>
      </p:sp>
      <p:sp>
        <p:nvSpPr>
          <p:cNvPr id="11" name="object 11"/>
          <p:cNvSpPr/>
          <p:nvPr/>
        </p:nvSpPr>
        <p:spPr>
          <a:xfrm>
            <a:off x="5942838" y="4799838"/>
            <a:ext cx="699770" cy="413384"/>
          </a:xfrm>
          <a:custGeom>
            <a:avLst/>
            <a:gdLst/>
            <a:ahLst/>
            <a:cxnLst/>
            <a:rect l="l" t="t" r="r" b="b"/>
            <a:pathLst>
              <a:path w="699770" h="413385">
                <a:moveTo>
                  <a:pt x="206501" y="0"/>
                </a:moveTo>
                <a:lnTo>
                  <a:pt x="0" y="206501"/>
                </a:lnTo>
                <a:lnTo>
                  <a:pt x="206501" y="413004"/>
                </a:lnTo>
                <a:lnTo>
                  <a:pt x="206501" y="309753"/>
                </a:lnTo>
                <a:lnTo>
                  <a:pt x="699515" y="309753"/>
                </a:lnTo>
                <a:lnTo>
                  <a:pt x="699515" y="103250"/>
                </a:lnTo>
                <a:lnTo>
                  <a:pt x="206501" y="103250"/>
                </a:lnTo>
                <a:lnTo>
                  <a:pt x="206501" y="0"/>
                </a:lnTo>
                <a:close/>
              </a:path>
            </a:pathLst>
          </a:custGeom>
          <a:solidFill>
            <a:srgbClr val="FF0000"/>
          </a:solidFill>
        </p:spPr>
        <p:txBody>
          <a:bodyPr wrap="square" lIns="0" tIns="0" rIns="0" bIns="0" rtlCol="0"/>
          <a:lstStyle/>
          <a:p>
            <a:endParaRPr/>
          </a:p>
        </p:txBody>
      </p:sp>
      <p:sp>
        <p:nvSpPr>
          <p:cNvPr id="12" name="object 12"/>
          <p:cNvSpPr/>
          <p:nvPr/>
        </p:nvSpPr>
        <p:spPr>
          <a:xfrm>
            <a:off x="5942838" y="4799838"/>
            <a:ext cx="699770" cy="413384"/>
          </a:xfrm>
          <a:custGeom>
            <a:avLst/>
            <a:gdLst/>
            <a:ahLst/>
            <a:cxnLst/>
            <a:rect l="l" t="t" r="r" b="b"/>
            <a:pathLst>
              <a:path w="699770" h="413385">
                <a:moveTo>
                  <a:pt x="0" y="206501"/>
                </a:moveTo>
                <a:lnTo>
                  <a:pt x="206501" y="0"/>
                </a:lnTo>
                <a:lnTo>
                  <a:pt x="206501" y="103250"/>
                </a:lnTo>
                <a:lnTo>
                  <a:pt x="699515" y="103250"/>
                </a:lnTo>
                <a:lnTo>
                  <a:pt x="699515" y="309753"/>
                </a:lnTo>
                <a:lnTo>
                  <a:pt x="206501" y="309753"/>
                </a:lnTo>
                <a:lnTo>
                  <a:pt x="206501" y="413004"/>
                </a:lnTo>
                <a:lnTo>
                  <a:pt x="0" y="206501"/>
                </a:lnTo>
                <a:close/>
              </a:path>
            </a:pathLst>
          </a:custGeom>
          <a:ln w="19812">
            <a:solidFill>
              <a:srgbClr val="000000"/>
            </a:solidFill>
          </a:ln>
        </p:spPr>
        <p:txBody>
          <a:bodyPr wrap="square" lIns="0" tIns="0" rIns="0" bIns="0" rtlCol="0"/>
          <a:lstStyle/>
          <a:p>
            <a:endParaRPr/>
          </a:p>
        </p:txBody>
      </p:sp>
      <p:sp>
        <p:nvSpPr>
          <p:cNvPr id="13" name="object 13"/>
          <p:cNvSpPr txBox="1"/>
          <p:nvPr/>
        </p:nvSpPr>
        <p:spPr>
          <a:xfrm>
            <a:off x="6713219" y="3939540"/>
            <a:ext cx="2350135" cy="605155"/>
          </a:xfrm>
          <a:prstGeom prst="rect">
            <a:avLst/>
          </a:prstGeom>
          <a:solidFill>
            <a:srgbClr val="000000"/>
          </a:solidFill>
        </p:spPr>
        <p:txBody>
          <a:bodyPr vert="horz" wrap="square" lIns="0" tIns="53340" rIns="0" bIns="0" rtlCol="0">
            <a:spAutoFit/>
          </a:bodyPr>
          <a:lstStyle/>
          <a:p>
            <a:pPr algn="ctr">
              <a:lnSpc>
                <a:spcPct val="100000"/>
              </a:lnSpc>
              <a:spcBef>
                <a:spcPts val="420"/>
              </a:spcBef>
            </a:pPr>
            <a:r>
              <a:rPr sz="1600" spc="-5" dirty="0">
                <a:solidFill>
                  <a:srgbClr val="FFFFFF"/>
                </a:solidFill>
                <a:latin typeface="Arial"/>
                <a:cs typeface="Arial"/>
              </a:rPr>
              <a:t>Graduation</a:t>
            </a:r>
            <a:r>
              <a:rPr sz="1600" spc="5" dirty="0">
                <a:solidFill>
                  <a:srgbClr val="FFFFFF"/>
                </a:solidFill>
                <a:latin typeface="Arial"/>
                <a:cs typeface="Arial"/>
              </a:rPr>
              <a:t> </a:t>
            </a:r>
            <a:r>
              <a:rPr sz="1600" spc="-5" dirty="0">
                <a:solidFill>
                  <a:srgbClr val="FFFFFF"/>
                </a:solidFill>
                <a:latin typeface="Arial"/>
                <a:cs typeface="Arial"/>
              </a:rPr>
              <a:t>Date:</a:t>
            </a:r>
            <a:endParaRPr sz="1600">
              <a:latin typeface="Arial"/>
              <a:cs typeface="Arial"/>
            </a:endParaRPr>
          </a:p>
          <a:p>
            <a:pPr algn="ctr">
              <a:lnSpc>
                <a:spcPct val="100000"/>
              </a:lnSpc>
            </a:pPr>
            <a:r>
              <a:rPr sz="1600" b="1" u="heavy" spc="-5" dirty="0">
                <a:solidFill>
                  <a:srgbClr val="FFFFFF"/>
                </a:solidFill>
                <a:uFill>
                  <a:solidFill>
                    <a:srgbClr val="FFFFFF"/>
                  </a:solidFill>
                </a:uFill>
                <a:latin typeface="Arial"/>
                <a:cs typeface="Arial"/>
              </a:rPr>
              <a:t>June</a:t>
            </a:r>
            <a:r>
              <a:rPr sz="1600" b="1" spc="-5" dirty="0">
                <a:solidFill>
                  <a:srgbClr val="FFFFFF"/>
                </a:solidFill>
                <a:latin typeface="Arial"/>
                <a:cs typeface="Arial"/>
              </a:rPr>
              <a:t> </a:t>
            </a:r>
            <a:r>
              <a:rPr sz="1600" spc="-5" dirty="0">
                <a:solidFill>
                  <a:srgbClr val="FFFFFF"/>
                </a:solidFill>
                <a:latin typeface="Arial"/>
                <a:cs typeface="Arial"/>
              </a:rPr>
              <a:t>of what</a:t>
            </a:r>
            <a:r>
              <a:rPr sz="1600" spc="10" dirty="0">
                <a:solidFill>
                  <a:srgbClr val="FFFFFF"/>
                </a:solidFill>
                <a:latin typeface="Arial"/>
                <a:cs typeface="Arial"/>
              </a:rPr>
              <a:t> </a:t>
            </a:r>
            <a:r>
              <a:rPr sz="1600" spc="-10" dirty="0">
                <a:solidFill>
                  <a:srgbClr val="FFFFFF"/>
                </a:solidFill>
                <a:latin typeface="Arial"/>
                <a:cs typeface="Arial"/>
              </a:rPr>
              <a:t>year?</a:t>
            </a:r>
            <a:endParaRPr sz="1600">
              <a:latin typeface="Arial"/>
              <a:cs typeface="Arial"/>
            </a:endParaRPr>
          </a:p>
        </p:txBody>
      </p:sp>
      <p:sp>
        <p:nvSpPr>
          <p:cNvPr id="14" name="Rectangle 13"/>
          <p:cNvSpPr/>
          <p:nvPr/>
        </p:nvSpPr>
        <p:spPr>
          <a:xfrm>
            <a:off x="5071522" y="3568700"/>
            <a:ext cx="3412386" cy="156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95403" y="3464587"/>
            <a:ext cx="1443024" cy="338554"/>
          </a:xfrm>
          <a:prstGeom prst="rect">
            <a:avLst/>
          </a:prstGeom>
          <a:noFill/>
        </p:spPr>
        <p:txBody>
          <a:bodyPr wrap="none" rtlCol="0">
            <a:spAutoFit/>
          </a:bodyPr>
          <a:lstStyle/>
          <a:p>
            <a:r>
              <a:rPr lang="en-US" sz="1600" dirty="0" smtClean="0"/>
              <a:t>John M. Harlan</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7763" y="1380744"/>
            <a:ext cx="11433048" cy="43952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763761" y="3757421"/>
            <a:ext cx="661670" cy="344805"/>
          </a:xfrm>
          <a:custGeom>
            <a:avLst/>
            <a:gdLst/>
            <a:ahLst/>
            <a:cxnLst/>
            <a:rect l="l" t="t" r="r" b="b"/>
            <a:pathLst>
              <a:path w="661670" h="344804">
                <a:moveTo>
                  <a:pt x="172212" y="0"/>
                </a:moveTo>
                <a:lnTo>
                  <a:pt x="0" y="172211"/>
                </a:lnTo>
                <a:lnTo>
                  <a:pt x="172212" y="344423"/>
                </a:lnTo>
                <a:lnTo>
                  <a:pt x="172212" y="258317"/>
                </a:lnTo>
                <a:lnTo>
                  <a:pt x="661416" y="258317"/>
                </a:lnTo>
                <a:lnTo>
                  <a:pt x="661416" y="86105"/>
                </a:lnTo>
                <a:lnTo>
                  <a:pt x="172212" y="86105"/>
                </a:lnTo>
                <a:lnTo>
                  <a:pt x="172212" y="0"/>
                </a:lnTo>
                <a:close/>
              </a:path>
            </a:pathLst>
          </a:custGeom>
          <a:solidFill>
            <a:srgbClr val="FF0000"/>
          </a:solidFill>
        </p:spPr>
        <p:txBody>
          <a:bodyPr wrap="square" lIns="0" tIns="0" rIns="0" bIns="0" rtlCol="0"/>
          <a:lstStyle/>
          <a:p>
            <a:endParaRPr/>
          </a:p>
        </p:txBody>
      </p:sp>
      <p:sp>
        <p:nvSpPr>
          <p:cNvPr id="4" name="object 4"/>
          <p:cNvSpPr/>
          <p:nvPr/>
        </p:nvSpPr>
        <p:spPr>
          <a:xfrm>
            <a:off x="8763761" y="3757421"/>
            <a:ext cx="661670" cy="344805"/>
          </a:xfrm>
          <a:custGeom>
            <a:avLst/>
            <a:gdLst/>
            <a:ahLst/>
            <a:cxnLst/>
            <a:rect l="l" t="t" r="r" b="b"/>
            <a:pathLst>
              <a:path w="661670" h="344804">
                <a:moveTo>
                  <a:pt x="0" y="172211"/>
                </a:moveTo>
                <a:lnTo>
                  <a:pt x="172212" y="0"/>
                </a:lnTo>
                <a:lnTo>
                  <a:pt x="172212" y="86105"/>
                </a:lnTo>
                <a:lnTo>
                  <a:pt x="661416" y="86105"/>
                </a:lnTo>
                <a:lnTo>
                  <a:pt x="661416" y="258317"/>
                </a:lnTo>
                <a:lnTo>
                  <a:pt x="172212" y="258317"/>
                </a:lnTo>
                <a:lnTo>
                  <a:pt x="172212" y="344423"/>
                </a:lnTo>
                <a:lnTo>
                  <a:pt x="0" y="172211"/>
                </a:lnTo>
                <a:close/>
              </a:path>
            </a:pathLst>
          </a:custGeom>
          <a:ln w="19812">
            <a:solidFill>
              <a:srgbClr val="00186E"/>
            </a:solidFill>
          </a:ln>
        </p:spPr>
        <p:txBody>
          <a:bodyPr wrap="square" lIns="0" tIns="0" rIns="0" bIns="0" rtlCol="0"/>
          <a:lstStyle/>
          <a:p>
            <a:endParaRPr/>
          </a:p>
        </p:txBody>
      </p:sp>
      <p:sp>
        <p:nvSpPr>
          <p:cNvPr id="5" name="object 5"/>
          <p:cNvSpPr/>
          <p:nvPr/>
        </p:nvSpPr>
        <p:spPr>
          <a:xfrm>
            <a:off x="9425178" y="4630673"/>
            <a:ext cx="661670" cy="318770"/>
          </a:xfrm>
          <a:custGeom>
            <a:avLst/>
            <a:gdLst/>
            <a:ahLst/>
            <a:cxnLst/>
            <a:rect l="l" t="t" r="r" b="b"/>
            <a:pathLst>
              <a:path w="661670" h="318770">
                <a:moveTo>
                  <a:pt x="159257" y="0"/>
                </a:moveTo>
                <a:lnTo>
                  <a:pt x="0" y="159257"/>
                </a:lnTo>
                <a:lnTo>
                  <a:pt x="159257" y="318515"/>
                </a:lnTo>
                <a:lnTo>
                  <a:pt x="159257" y="238887"/>
                </a:lnTo>
                <a:lnTo>
                  <a:pt x="661416" y="238887"/>
                </a:lnTo>
                <a:lnTo>
                  <a:pt x="661416" y="79628"/>
                </a:lnTo>
                <a:lnTo>
                  <a:pt x="159257" y="79628"/>
                </a:lnTo>
                <a:lnTo>
                  <a:pt x="159257" y="0"/>
                </a:lnTo>
                <a:close/>
              </a:path>
            </a:pathLst>
          </a:custGeom>
          <a:solidFill>
            <a:srgbClr val="FF0000"/>
          </a:solidFill>
        </p:spPr>
        <p:txBody>
          <a:bodyPr wrap="square" lIns="0" tIns="0" rIns="0" bIns="0" rtlCol="0"/>
          <a:lstStyle/>
          <a:p>
            <a:endParaRPr/>
          </a:p>
        </p:txBody>
      </p:sp>
      <p:sp>
        <p:nvSpPr>
          <p:cNvPr id="6" name="object 6"/>
          <p:cNvSpPr/>
          <p:nvPr/>
        </p:nvSpPr>
        <p:spPr>
          <a:xfrm>
            <a:off x="9425178" y="4630673"/>
            <a:ext cx="661670" cy="318770"/>
          </a:xfrm>
          <a:custGeom>
            <a:avLst/>
            <a:gdLst/>
            <a:ahLst/>
            <a:cxnLst/>
            <a:rect l="l" t="t" r="r" b="b"/>
            <a:pathLst>
              <a:path w="661670" h="318770">
                <a:moveTo>
                  <a:pt x="0" y="159257"/>
                </a:moveTo>
                <a:lnTo>
                  <a:pt x="159257" y="0"/>
                </a:lnTo>
                <a:lnTo>
                  <a:pt x="159257" y="79628"/>
                </a:lnTo>
                <a:lnTo>
                  <a:pt x="661416" y="79628"/>
                </a:lnTo>
                <a:lnTo>
                  <a:pt x="661416" y="238887"/>
                </a:lnTo>
                <a:lnTo>
                  <a:pt x="159257" y="238887"/>
                </a:lnTo>
                <a:lnTo>
                  <a:pt x="159257" y="318515"/>
                </a:lnTo>
                <a:lnTo>
                  <a:pt x="0" y="159257"/>
                </a:lnTo>
                <a:close/>
              </a:path>
            </a:pathLst>
          </a:custGeom>
          <a:ln w="19812">
            <a:solidFill>
              <a:srgbClr val="00186E"/>
            </a:solidFill>
          </a:ln>
        </p:spPr>
        <p:txBody>
          <a:bodyPr wrap="square" lIns="0" tIns="0" rIns="0" bIns="0" rtlCol="0"/>
          <a:lstStyle/>
          <a:p>
            <a:endParaRPr/>
          </a:p>
        </p:txBody>
      </p:sp>
      <p:sp>
        <p:nvSpPr>
          <p:cNvPr id="7" name="object 7"/>
          <p:cNvSpPr/>
          <p:nvPr/>
        </p:nvSpPr>
        <p:spPr>
          <a:xfrm>
            <a:off x="5472684" y="2651760"/>
            <a:ext cx="641985" cy="375285"/>
          </a:xfrm>
          <a:custGeom>
            <a:avLst/>
            <a:gdLst/>
            <a:ahLst/>
            <a:cxnLst/>
            <a:rect l="l" t="t" r="r" b="b"/>
            <a:pathLst>
              <a:path w="641985" h="375285">
                <a:moveTo>
                  <a:pt x="0" y="187451"/>
                </a:moveTo>
                <a:lnTo>
                  <a:pt x="20071" y="122052"/>
                </a:lnTo>
                <a:lnTo>
                  <a:pt x="75451" y="66688"/>
                </a:lnTo>
                <a:lnTo>
                  <a:pt x="114117" y="44093"/>
                </a:lnTo>
                <a:lnTo>
                  <a:pt x="158891" y="25597"/>
                </a:lnTo>
                <a:lnTo>
                  <a:pt x="208867" y="11729"/>
                </a:lnTo>
                <a:lnTo>
                  <a:pt x="263139" y="3020"/>
                </a:lnTo>
                <a:lnTo>
                  <a:pt x="320801" y="0"/>
                </a:lnTo>
                <a:lnTo>
                  <a:pt x="378464" y="3020"/>
                </a:lnTo>
                <a:lnTo>
                  <a:pt x="432736" y="11729"/>
                </a:lnTo>
                <a:lnTo>
                  <a:pt x="482712" y="25597"/>
                </a:lnTo>
                <a:lnTo>
                  <a:pt x="527486" y="44093"/>
                </a:lnTo>
                <a:lnTo>
                  <a:pt x="566152" y="66688"/>
                </a:lnTo>
                <a:lnTo>
                  <a:pt x="597803" y="92851"/>
                </a:lnTo>
                <a:lnTo>
                  <a:pt x="636435" y="153763"/>
                </a:lnTo>
                <a:lnTo>
                  <a:pt x="641603" y="187451"/>
                </a:lnTo>
                <a:lnTo>
                  <a:pt x="636435" y="221140"/>
                </a:lnTo>
                <a:lnTo>
                  <a:pt x="597803" y="282052"/>
                </a:lnTo>
                <a:lnTo>
                  <a:pt x="566152" y="308215"/>
                </a:lnTo>
                <a:lnTo>
                  <a:pt x="527486" y="330810"/>
                </a:lnTo>
                <a:lnTo>
                  <a:pt x="482712" y="349306"/>
                </a:lnTo>
                <a:lnTo>
                  <a:pt x="432736" y="363174"/>
                </a:lnTo>
                <a:lnTo>
                  <a:pt x="378464" y="371883"/>
                </a:lnTo>
                <a:lnTo>
                  <a:pt x="320801" y="374903"/>
                </a:lnTo>
                <a:lnTo>
                  <a:pt x="263139" y="371883"/>
                </a:lnTo>
                <a:lnTo>
                  <a:pt x="208867" y="363174"/>
                </a:lnTo>
                <a:lnTo>
                  <a:pt x="158891" y="349306"/>
                </a:lnTo>
                <a:lnTo>
                  <a:pt x="114117" y="330810"/>
                </a:lnTo>
                <a:lnTo>
                  <a:pt x="75451" y="308215"/>
                </a:lnTo>
                <a:lnTo>
                  <a:pt x="43800" y="282052"/>
                </a:lnTo>
                <a:lnTo>
                  <a:pt x="5168" y="221140"/>
                </a:lnTo>
                <a:lnTo>
                  <a:pt x="0" y="187451"/>
                </a:lnTo>
                <a:close/>
              </a:path>
            </a:pathLst>
          </a:custGeom>
          <a:ln w="76200">
            <a:solidFill>
              <a:srgbClr val="FF0000"/>
            </a:solidFill>
          </a:ln>
        </p:spPr>
        <p:txBody>
          <a:bodyPr wrap="square" lIns="0" tIns="0" rIns="0" bIns="0" rtlCol="0"/>
          <a:lstStyle/>
          <a:p>
            <a:endParaRPr/>
          </a:p>
        </p:txBody>
      </p:sp>
      <p:sp>
        <p:nvSpPr>
          <p:cNvPr id="8" name="object 8"/>
          <p:cNvSpPr txBox="1">
            <a:spLocks noGrp="1"/>
          </p:cNvSpPr>
          <p:nvPr>
            <p:ph type="title"/>
          </p:nvPr>
        </p:nvSpPr>
        <p:spPr>
          <a:xfrm>
            <a:off x="443585" y="253695"/>
            <a:ext cx="3270250" cy="391795"/>
          </a:xfrm>
          <a:prstGeom prst="rect">
            <a:avLst/>
          </a:prstGeom>
        </p:spPr>
        <p:txBody>
          <a:bodyPr vert="horz" wrap="square" lIns="0" tIns="12700" rIns="0" bIns="0" rtlCol="0">
            <a:spAutoFit/>
          </a:bodyPr>
          <a:lstStyle/>
          <a:p>
            <a:pPr marL="12700">
              <a:lnSpc>
                <a:spcPct val="100000"/>
              </a:lnSpc>
              <a:spcBef>
                <a:spcPts val="100"/>
              </a:spcBef>
            </a:pPr>
            <a:r>
              <a:rPr dirty="0"/>
              <a:t>Educational</a:t>
            </a:r>
            <a:r>
              <a:rPr spc="-85" dirty="0"/>
              <a:t> </a:t>
            </a:r>
            <a:r>
              <a:rPr dirty="0"/>
              <a:t>Information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43280" cy="5666740"/>
          </a:xfrm>
          <a:custGeom>
            <a:avLst/>
            <a:gdLst/>
            <a:ahLst/>
            <a:cxnLst/>
            <a:rect l="l" t="t" r="r" b="b"/>
            <a:pathLst>
              <a:path w="843280" h="5666740">
                <a:moveTo>
                  <a:pt x="842772" y="0"/>
                </a:moveTo>
                <a:lnTo>
                  <a:pt x="0" y="0"/>
                </a:lnTo>
                <a:lnTo>
                  <a:pt x="0" y="5666232"/>
                </a:lnTo>
                <a:lnTo>
                  <a:pt x="842772"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xfrm>
            <a:off x="2293111" y="1138809"/>
            <a:ext cx="6740525" cy="939800"/>
          </a:xfrm>
          <a:prstGeom prst="rect">
            <a:avLst/>
          </a:prstGeom>
        </p:spPr>
        <p:txBody>
          <a:bodyPr vert="horz" wrap="square" lIns="0" tIns="12700" rIns="0" bIns="0" rtlCol="0">
            <a:spAutoFit/>
          </a:bodyPr>
          <a:lstStyle/>
          <a:p>
            <a:pPr marL="12700">
              <a:lnSpc>
                <a:spcPct val="100000"/>
              </a:lnSpc>
              <a:spcBef>
                <a:spcPts val="100"/>
              </a:spcBef>
            </a:pPr>
            <a:r>
              <a:rPr sz="6000" dirty="0"/>
              <a:t>Residency</a:t>
            </a:r>
            <a:r>
              <a:rPr sz="6000" spc="-75" dirty="0"/>
              <a:t> </a:t>
            </a:r>
            <a:r>
              <a:rPr sz="6000" dirty="0"/>
              <a:t>Questions</a:t>
            </a:r>
            <a:endParaRPr sz="6000"/>
          </a:p>
        </p:txBody>
      </p:sp>
      <p:sp>
        <p:nvSpPr>
          <p:cNvPr id="4" name="object 4"/>
          <p:cNvSpPr txBox="1"/>
          <p:nvPr/>
        </p:nvSpPr>
        <p:spPr>
          <a:xfrm>
            <a:off x="1560067" y="3791534"/>
            <a:ext cx="8002270" cy="161607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a:cs typeface="Arial"/>
              </a:rPr>
              <a:t>If </a:t>
            </a:r>
            <a:r>
              <a:rPr sz="2400" spc="-5" dirty="0">
                <a:solidFill>
                  <a:srgbClr val="FFFFFF"/>
                </a:solidFill>
                <a:latin typeface="Arial"/>
                <a:cs typeface="Arial"/>
              </a:rPr>
              <a:t>possible, have your parents </a:t>
            </a:r>
            <a:r>
              <a:rPr sz="2400" dirty="0">
                <a:solidFill>
                  <a:srgbClr val="FFFFFF"/>
                </a:solidFill>
                <a:latin typeface="Arial"/>
                <a:cs typeface="Arial"/>
              </a:rPr>
              <a:t>or </a:t>
            </a:r>
            <a:r>
              <a:rPr sz="2400" spc="-5" dirty="0">
                <a:solidFill>
                  <a:srgbClr val="FFFFFF"/>
                </a:solidFill>
                <a:latin typeface="Arial"/>
                <a:cs typeface="Arial"/>
              </a:rPr>
              <a:t>legal guardian guide</a:t>
            </a:r>
            <a:r>
              <a:rPr sz="2400" spc="130" dirty="0">
                <a:solidFill>
                  <a:srgbClr val="FFFFFF"/>
                </a:solidFill>
                <a:latin typeface="Arial"/>
                <a:cs typeface="Arial"/>
              </a:rPr>
              <a:t> </a:t>
            </a:r>
            <a:r>
              <a:rPr sz="2400" dirty="0">
                <a:solidFill>
                  <a:srgbClr val="FFFFFF"/>
                </a:solidFill>
                <a:latin typeface="Arial"/>
                <a:cs typeface="Arial"/>
              </a:rPr>
              <a:t>you</a:t>
            </a:r>
            <a:endParaRPr sz="2400">
              <a:latin typeface="Arial"/>
              <a:cs typeface="Arial"/>
            </a:endParaRPr>
          </a:p>
          <a:p>
            <a:pPr marL="12700">
              <a:lnSpc>
                <a:spcPct val="100000"/>
              </a:lnSpc>
              <a:spcBef>
                <a:spcPts val="5"/>
              </a:spcBef>
            </a:pPr>
            <a:r>
              <a:rPr sz="2400" spc="-5" dirty="0">
                <a:solidFill>
                  <a:srgbClr val="FFFFFF"/>
                </a:solidFill>
                <a:latin typeface="Arial"/>
                <a:cs typeface="Arial"/>
              </a:rPr>
              <a:t>with the correct</a:t>
            </a:r>
            <a:r>
              <a:rPr sz="2400" spc="0" dirty="0">
                <a:solidFill>
                  <a:srgbClr val="FFFFFF"/>
                </a:solidFill>
                <a:latin typeface="Arial"/>
                <a:cs typeface="Arial"/>
              </a:rPr>
              <a:t> </a:t>
            </a:r>
            <a:r>
              <a:rPr sz="2400" spc="-5" dirty="0">
                <a:solidFill>
                  <a:srgbClr val="FFFFFF"/>
                </a:solidFill>
                <a:latin typeface="Arial"/>
                <a:cs typeface="Arial"/>
              </a:rPr>
              <a:t>answers.</a:t>
            </a:r>
            <a:endParaRPr sz="2400">
              <a:latin typeface="Arial"/>
              <a:cs typeface="Arial"/>
            </a:endParaRPr>
          </a:p>
          <a:p>
            <a:pPr marL="12700">
              <a:lnSpc>
                <a:spcPct val="100000"/>
              </a:lnSpc>
              <a:spcBef>
                <a:spcPts val="994"/>
              </a:spcBef>
            </a:pPr>
            <a:r>
              <a:rPr sz="2400" spc="-5" dirty="0">
                <a:solidFill>
                  <a:srgbClr val="FFFFFF"/>
                </a:solidFill>
                <a:latin typeface="Arial"/>
                <a:cs typeface="Arial"/>
              </a:rPr>
              <a:t>The following questions will be about </a:t>
            </a:r>
            <a:r>
              <a:rPr sz="2400" b="1" spc="-35" dirty="0">
                <a:solidFill>
                  <a:srgbClr val="FFFFFF"/>
                </a:solidFill>
                <a:latin typeface="Arial"/>
                <a:cs typeface="Arial"/>
              </a:rPr>
              <a:t>Taxes</a:t>
            </a:r>
            <a:r>
              <a:rPr sz="2400" spc="-35" dirty="0">
                <a:solidFill>
                  <a:srgbClr val="FFFFFF"/>
                </a:solidFill>
                <a:latin typeface="Arial"/>
                <a:cs typeface="Arial"/>
              </a:rPr>
              <a:t>,</a:t>
            </a:r>
            <a:r>
              <a:rPr sz="2400" spc="155" dirty="0">
                <a:solidFill>
                  <a:srgbClr val="FFFFFF"/>
                </a:solidFill>
                <a:latin typeface="Arial"/>
                <a:cs typeface="Arial"/>
              </a:rPr>
              <a:t> </a:t>
            </a:r>
            <a:r>
              <a:rPr sz="2400" b="1" spc="-5" dirty="0">
                <a:solidFill>
                  <a:srgbClr val="FFFFFF"/>
                </a:solidFill>
                <a:latin typeface="Arial"/>
                <a:cs typeface="Arial"/>
              </a:rPr>
              <a:t>Employment,</a:t>
            </a:r>
            <a:endParaRPr sz="2400">
              <a:latin typeface="Arial"/>
              <a:cs typeface="Arial"/>
            </a:endParaRPr>
          </a:p>
          <a:p>
            <a:pPr marL="12700">
              <a:lnSpc>
                <a:spcPct val="100000"/>
              </a:lnSpc>
            </a:pPr>
            <a:r>
              <a:rPr sz="2400" spc="-5" dirty="0">
                <a:solidFill>
                  <a:srgbClr val="FFFFFF"/>
                </a:solidFill>
                <a:latin typeface="Arial"/>
                <a:cs typeface="Arial"/>
              </a:rPr>
              <a:t>and </a:t>
            </a:r>
            <a:r>
              <a:rPr sz="2400" b="1" spc="-5" dirty="0">
                <a:solidFill>
                  <a:srgbClr val="FFFFFF"/>
                </a:solidFill>
                <a:latin typeface="Arial"/>
                <a:cs typeface="Arial"/>
              </a:rPr>
              <a:t>State of</a:t>
            </a:r>
            <a:r>
              <a:rPr sz="2400" b="1" spc="15" dirty="0">
                <a:solidFill>
                  <a:srgbClr val="FFFFFF"/>
                </a:solidFill>
                <a:latin typeface="Arial"/>
                <a:cs typeface="Arial"/>
              </a:rPr>
              <a:t> </a:t>
            </a:r>
            <a:r>
              <a:rPr sz="2400" b="1" spc="-10" dirty="0">
                <a:solidFill>
                  <a:srgbClr val="FFFFFF"/>
                </a:solidFill>
                <a:latin typeface="Arial"/>
                <a:cs typeface="Arial"/>
              </a:rPr>
              <a:t>Residency</a:t>
            </a:r>
            <a:r>
              <a:rPr sz="2400" spc="-10" dirty="0">
                <a:solidFill>
                  <a:srgbClr val="FFFFFF"/>
                </a:solidFill>
                <a:latin typeface="Arial"/>
                <a:cs typeface="Arial"/>
              </a:rPr>
              <a:t>.</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816863" y="1330452"/>
            <a:ext cx="11010900" cy="53660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88735" y="4663440"/>
            <a:ext cx="414655" cy="370840"/>
          </a:xfrm>
          <a:custGeom>
            <a:avLst/>
            <a:gdLst/>
            <a:ahLst/>
            <a:cxnLst/>
            <a:rect l="l" t="t" r="r" b="b"/>
            <a:pathLst>
              <a:path w="414654" h="370839">
                <a:moveTo>
                  <a:pt x="0" y="185166"/>
                </a:moveTo>
                <a:lnTo>
                  <a:pt x="5476" y="142718"/>
                </a:lnTo>
                <a:lnTo>
                  <a:pt x="21073" y="103747"/>
                </a:lnTo>
                <a:lnTo>
                  <a:pt x="45546" y="69366"/>
                </a:lnTo>
                <a:lnTo>
                  <a:pt x="77648" y="40688"/>
                </a:lnTo>
                <a:lnTo>
                  <a:pt x="116132" y="18825"/>
                </a:lnTo>
                <a:lnTo>
                  <a:pt x="159753" y="4891"/>
                </a:lnTo>
                <a:lnTo>
                  <a:pt x="207263" y="0"/>
                </a:lnTo>
                <a:lnTo>
                  <a:pt x="254774" y="4891"/>
                </a:lnTo>
                <a:lnTo>
                  <a:pt x="298395" y="18825"/>
                </a:lnTo>
                <a:lnTo>
                  <a:pt x="336879" y="40688"/>
                </a:lnTo>
                <a:lnTo>
                  <a:pt x="368981" y="69366"/>
                </a:lnTo>
                <a:lnTo>
                  <a:pt x="393454" y="103747"/>
                </a:lnTo>
                <a:lnTo>
                  <a:pt x="409051" y="142718"/>
                </a:lnTo>
                <a:lnTo>
                  <a:pt x="414527" y="185166"/>
                </a:lnTo>
                <a:lnTo>
                  <a:pt x="409051" y="227613"/>
                </a:lnTo>
                <a:lnTo>
                  <a:pt x="393454" y="266584"/>
                </a:lnTo>
                <a:lnTo>
                  <a:pt x="368981" y="300965"/>
                </a:lnTo>
                <a:lnTo>
                  <a:pt x="336879" y="329643"/>
                </a:lnTo>
                <a:lnTo>
                  <a:pt x="298395" y="351506"/>
                </a:lnTo>
                <a:lnTo>
                  <a:pt x="254774" y="365440"/>
                </a:lnTo>
                <a:lnTo>
                  <a:pt x="207263" y="370332"/>
                </a:lnTo>
                <a:lnTo>
                  <a:pt x="159753" y="365440"/>
                </a:lnTo>
                <a:lnTo>
                  <a:pt x="116132" y="351506"/>
                </a:lnTo>
                <a:lnTo>
                  <a:pt x="77648" y="329643"/>
                </a:lnTo>
                <a:lnTo>
                  <a:pt x="45546" y="300965"/>
                </a:lnTo>
                <a:lnTo>
                  <a:pt x="21073" y="266584"/>
                </a:lnTo>
                <a:lnTo>
                  <a:pt x="5476" y="227613"/>
                </a:lnTo>
                <a:lnTo>
                  <a:pt x="0" y="185166"/>
                </a:lnTo>
                <a:close/>
              </a:path>
            </a:pathLst>
          </a:custGeom>
          <a:ln w="76200">
            <a:solidFill>
              <a:srgbClr val="FF0000"/>
            </a:solidFill>
          </a:ln>
        </p:spPr>
        <p:txBody>
          <a:bodyPr wrap="square" lIns="0" tIns="0" rIns="0" bIns="0" rtlCol="0"/>
          <a:lstStyle/>
          <a:p>
            <a:endParaRPr/>
          </a:p>
        </p:txBody>
      </p:sp>
      <p:sp>
        <p:nvSpPr>
          <p:cNvPr id="5" name="object 5"/>
          <p:cNvSpPr/>
          <p:nvPr/>
        </p:nvSpPr>
        <p:spPr>
          <a:xfrm>
            <a:off x="6610350" y="4636770"/>
            <a:ext cx="699770" cy="413384"/>
          </a:xfrm>
          <a:custGeom>
            <a:avLst/>
            <a:gdLst/>
            <a:ahLst/>
            <a:cxnLst/>
            <a:rect l="l" t="t" r="r" b="b"/>
            <a:pathLst>
              <a:path w="699770" h="413385">
                <a:moveTo>
                  <a:pt x="206501" y="0"/>
                </a:moveTo>
                <a:lnTo>
                  <a:pt x="0" y="206501"/>
                </a:lnTo>
                <a:lnTo>
                  <a:pt x="206501" y="413003"/>
                </a:lnTo>
                <a:lnTo>
                  <a:pt x="206501" y="309752"/>
                </a:lnTo>
                <a:lnTo>
                  <a:pt x="699516" y="309752"/>
                </a:lnTo>
                <a:lnTo>
                  <a:pt x="699516" y="103250"/>
                </a:lnTo>
                <a:lnTo>
                  <a:pt x="206501" y="103250"/>
                </a:lnTo>
                <a:lnTo>
                  <a:pt x="206501" y="0"/>
                </a:lnTo>
                <a:close/>
              </a:path>
            </a:pathLst>
          </a:custGeom>
          <a:solidFill>
            <a:srgbClr val="FF0000"/>
          </a:solidFill>
        </p:spPr>
        <p:txBody>
          <a:bodyPr wrap="square" lIns="0" tIns="0" rIns="0" bIns="0" rtlCol="0"/>
          <a:lstStyle/>
          <a:p>
            <a:endParaRPr/>
          </a:p>
        </p:txBody>
      </p:sp>
      <p:sp>
        <p:nvSpPr>
          <p:cNvPr id="6" name="object 6"/>
          <p:cNvSpPr/>
          <p:nvPr/>
        </p:nvSpPr>
        <p:spPr>
          <a:xfrm>
            <a:off x="6610350" y="4636770"/>
            <a:ext cx="699770" cy="413384"/>
          </a:xfrm>
          <a:custGeom>
            <a:avLst/>
            <a:gdLst/>
            <a:ahLst/>
            <a:cxnLst/>
            <a:rect l="l" t="t" r="r" b="b"/>
            <a:pathLst>
              <a:path w="699770" h="413385">
                <a:moveTo>
                  <a:pt x="0" y="206501"/>
                </a:moveTo>
                <a:lnTo>
                  <a:pt x="206501" y="0"/>
                </a:lnTo>
                <a:lnTo>
                  <a:pt x="206501" y="103250"/>
                </a:lnTo>
                <a:lnTo>
                  <a:pt x="699516" y="103250"/>
                </a:lnTo>
                <a:lnTo>
                  <a:pt x="699516" y="309752"/>
                </a:lnTo>
                <a:lnTo>
                  <a:pt x="206501" y="309752"/>
                </a:lnTo>
                <a:lnTo>
                  <a:pt x="206501" y="413003"/>
                </a:lnTo>
                <a:lnTo>
                  <a:pt x="0" y="206501"/>
                </a:lnTo>
                <a:close/>
              </a:path>
            </a:pathLst>
          </a:custGeom>
          <a:ln w="19812">
            <a:solidFill>
              <a:srgbClr val="000000"/>
            </a:solidFill>
          </a:ln>
        </p:spPr>
        <p:txBody>
          <a:bodyPr wrap="square" lIns="0" tIns="0" rIns="0" bIns="0" rtlCol="0"/>
          <a:lstStyle/>
          <a:p>
            <a:endParaRPr/>
          </a:p>
        </p:txBody>
      </p:sp>
      <p:sp>
        <p:nvSpPr>
          <p:cNvPr id="7" name="object 7"/>
          <p:cNvSpPr txBox="1"/>
          <p:nvPr/>
        </p:nvSpPr>
        <p:spPr>
          <a:xfrm>
            <a:off x="7299959" y="4142232"/>
            <a:ext cx="2783205" cy="946785"/>
          </a:xfrm>
          <a:prstGeom prst="rect">
            <a:avLst/>
          </a:prstGeom>
          <a:solidFill>
            <a:srgbClr val="000000"/>
          </a:solidFill>
        </p:spPr>
        <p:txBody>
          <a:bodyPr vert="horz" wrap="square" lIns="0" tIns="102235" rIns="0" bIns="0" rtlCol="0">
            <a:spAutoFit/>
          </a:bodyPr>
          <a:lstStyle/>
          <a:p>
            <a:pPr marL="257175" marR="250190" algn="ctr">
              <a:lnSpc>
                <a:spcPct val="100000"/>
              </a:lnSpc>
              <a:spcBef>
                <a:spcPts val="805"/>
              </a:spcBef>
            </a:pPr>
            <a:r>
              <a:rPr sz="1600" spc="-5" dirty="0">
                <a:solidFill>
                  <a:srgbClr val="FFFFFF"/>
                </a:solidFill>
                <a:latin typeface="Arial"/>
                <a:cs typeface="Arial"/>
              </a:rPr>
              <a:t>Students are typically</a:t>
            </a:r>
            <a:r>
              <a:rPr sz="1600" spc="-30" dirty="0">
                <a:solidFill>
                  <a:srgbClr val="FFFFFF"/>
                </a:solidFill>
                <a:latin typeface="Arial"/>
                <a:cs typeface="Arial"/>
              </a:rPr>
              <a:t> </a:t>
            </a:r>
            <a:r>
              <a:rPr sz="1600" spc="-5" dirty="0">
                <a:solidFill>
                  <a:srgbClr val="FFFFFF"/>
                </a:solidFill>
                <a:latin typeface="Arial"/>
                <a:cs typeface="Arial"/>
              </a:rPr>
              <a:t>not  independent tax</a:t>
            </a:r>
            <a:r>
              <a:rPr sz="1600" spc="-35" dirty="0">
                <a:solidFill>
                  <a:srgbClr val="FFFFFF"/>
                </a:solidFill>
                <a:latin typeface="Arial"/>
                <a:cs typeface="Arial"/>
              </a:rPr>
              <a:t> </a:t>
            </a:r>
            <a:r>
              <a:rPr sz="1600" spc="-5" dirty="0">
                <a:solidFill>
                  <a:srgbClr val="FFFFFF"/>
                </a:solidFill>
                <a:latin typeface="Arial"/>
                <a:cs typeface="Arial"/>
              </a:rPr>
              <a:t>payers.</a:t>
            </a:r>
            <a:endParaRPr sz="1600">
              <a:latin typeface="Arial"/>
              <a:cs typeface="Arial"/>
            </a:endParaRPr>
          </a:p>
          <a:p>
            <a:pPr algn="ctr">
              <a:lnSpc>
                <a:spcPct val="100000"/>
              </a:lnSpc>
            </a:pPr>
            <a:r>
              <a:rPr sz="1600" spc="-5" dirty="0">
                <a:solidFill>
                  <a:srgbClr val="FFFFFF"/>
                </a:solidFill>
                <a:latin typeface="Arial"/>
                <a:cs typeface="Arial"/>
              </a:rPr>
              <a:t>Please select</a:t>
            </a:r>
            <a:r>
              <a:rPr sz="1600" spc="-35" dirty="0">
                <a:solidFill>
                  <a:srgbClr val="FFFFFF"/>
                </a:solidFill>
                <a:latin typeface="Arial"/>
                <a:cs typeface="Arial"/>
              </a:rPr>
              <a:t> </a:t>
            </a:r>
            <a:r>
              <a:rPr sz="1600" spc="-10" dirty="0">
                <a:solidFill>
                  <a:srgbClr val="FFFFFF"/>
                </a:solidFill>
                <a:latin typeface="Arial"/>
                <a:cs typeface="Arial"/>
              </a:rPr>
              <a:t>“No”.</a:t>
            </a:r>
            <a:endParaRPr sz="1600">
              <a:latin typeface="Arial"/>
              <a:cs typeface="Arial"/>
            </a:endParaRPr>
          </a:p>
        </p:txBody>
      </p:sp>
      <p:sp>
        <p:nvSpPr>
          <p:cNvPr id="8" name="object 8"/>
          <p:cNvSpPr txBox="1"/>
          <p:nvPr/>
        </p:nvSpPr>
        <p:spPr>
          <a:xfrm>
            <a:off x="1461516" y="5571744"/>
            <a:ext cx="2971800" cy="1120140"/>
          </a:xfrm>
          <a:prstGeom prst="rect">
            <a:avLst/>
          </a:prstGeom>
          <a:solidFill>
            <a:srgbClr val="000000"/>
          </a:solidFill>
        </p:spPr>
        <p:txBody>
          <a:bodyPr vert="horz" wrap="square" lIns="0" tIns="189230" rIns="0" bIns="0" rtlCol="0">
            <a:spAutoFit/>
          </a:bodyPr>
          <a:lstStyle/>
          <a:p>
            <a:pPr marL="124460" marR="118745" indent="-1270" algn="ctr">
              <a:lnSpc>
                <a:spcPct val="100000"/>
              </a:lnSpc>
              <a:spcBef>
                <a:spcPts val="1490"/>
              </a:spcBef>
            </a:pPr>
            <a:r>
              <a:rPr sz="1600" spc="-5" dirty="0">
                <a:solidFill>
                  <a:srgbClr val="FFFFFF"/>
                </a:solidFill>
                <a:latin typeface="Arial"/>
                <a:cs typeface="Arial"/>
              </a:rPr>
              <a:t>Students are typically eligible  to be claimed as a dependent.</a:t>
            </a:r>
            <a:endParaRPr sz="1600">
              <a:latin typeface="Arial"/>
              <a:cs typeface="Arial"/>
            </a:endParaRPr>
          </a:p>
          <a:p>
            <a:pPr algn="ctr">
              <a:lnSpc>
                <a:spcPct val="100000"/>
              </a:lnSpc>
            </a:pPr>
            <a:r>
              <a:rPr sz="1600" spc="-5" dirty="0">
                <a:solidFill>
                  <a:srgbClr val="FFFFFF"/>
                </a:solidFill>
                <a:latin typeface="Arial"/>
                <a:cs typeface="Arial"/>
              </a:rPr>
              <a:t>Please select</a:t>
            </a:r>
            <a:r>
              <a:rPr sz="1600" spc="-35" dirty="0">
                <a:solidFill>
                  <a:srgbClr val="FFFFFF"/>
                </a:solidFill>
                <a:latin typeface="Arial"/>
                <a:cs typeface="Arial"/>
              </a:rPr>
              <a:t> “Yes”.</a:t>
            </a:r>
            <a:endParaRPr sz="1600">
              <a:latin typeface="Arial"/>
              <a:cs typeface="Arial"/>
            </a:endParaRPr>
          </a:p>
        </p:txBody>
      </p:sp>
      <p:sp>
        <p:nvSpPr>
          <p:cNvPr id="9" name="object 9"/>
          <p:cNvSpPr txBox="1">
            <a:spLocks noGrp="1"/>
          </p:cNvSpPr>
          <p:nvPr>
            <p:ph type="title"/>
          </p:nvPr>
        </p:nvSpPr>
        <p:spPr>
          <a:xfrm>
            <a:off x="443585" y="253695"/>
            <a:ext cx="3016885" cy="391795"/>
          </a:xfrm>
          <a:prstGeom prst="rect">
            <a:avLst/>
          </a:prstGeom>
        </p:spPr>
        <p:txBody>
          <a:bodyPr vert="horz" wrap="square" lIns="0" tIns="12700" rIns="0" bIns="0" rtlCol="0">
            <a:spAutoFit/>
          </a:bodyPr>
          <a:lstStyle/>
          <a:p>
            <a:pPr marL="12700">
              <a:lnSpc>
                <a:spcPct val="100000"/>
              </a:lnSpc>
              <a:spcBef>
                <a:spcPts val="100"/>
              </a:spcBef>
            </a:pPr>
            <a:r>
              <a:rPr dirty="0"/>
              <a:t>Residency</a:t>
            </a:r>
            <a:r>
              <a:rPr spc="-75" dirty="0"/>
              <a:t> </a:t>
            </a:r>
            <a:r>
              <a:rPr dirty="0"/>
              <a:t>Information</a:t>
            </a:r>
          </a:p>
        </p:txBody>
      </p:sp>
      <p:sp>
        <p:nvSpPr>
          <p:cNvPr id="10" name="object 10"/>
          <p:cNvSpPr/>
          <p:nvPr/>
        </p:nvSpPr>
        <p:spPr>
          <a:xfrm>
            <a:off x="4423409" y="5577078"/>
            <a:ext cx="699770" cy="414655"/>
          </a:xfrm>
          <a:custGeom>
            <a:avLst/>
            <a:gdLst/>
            <a:ahLst/>
            <a:cxnLst/>
            <a:rect l="l" t="t" r="r" b="b"/>
            <a:pathLst>
              <a:path w="699770" h="414654">
                <a:moveTo>
                  <a:pt x="492251" y="0"/>
                </a:moveTo>
                <a:lnTo>
                  <a:pt x="492251" y="103632"/>
                </a:lnTo>
                <a:lnTo>
                  <a:pt x="0" y="103632"/>
                </a:lnTo>
                <a:lnTo>
                  <a:pt x="0" y="310896"/>
                </a:lnTo>
                <a:lnTo>
                  <a:pt x="492251" y="310896"/>
                </a:lnTo>
                <a:lnTo>
                  <a:pt x="492251" y="414528"/>
                </a:lnTo>
                <a:lnTo>
                  <a:pt x="699515" y="207264"/>
                </a:lnTo>
                <a:lnTo>
                  <a:pt x="492251" y="0"/>
                </a:lnTo>
                <a:close/>
              </a:path>
            </a:pathLst>
          </a:custGeom>
          <a:solidFill>
            <a:srgbClr val="FF0000"/>
          </a:solidFill>
        </p:spPr>
        <p:txBody>
          <a:bodyPr wrap="square" lIns="0" tIns="0" rIns="0" bIns="0" rtlCol="0"/>
          <a:lstStyle/>
          <a:p>
            <a:endParaRPr/>
          </a:p>
        </p:txBody>
      </p:sp>
      <p:sp>
        <p:nvSpPr>
          <p:cNvPr id="11" name="object 11"/>
          <p:cNvSpPr/>
          <p:nvPr/>
        </p:nvSpPr>
        <p:spPr>
          <a:xfrm>
            <a:off x="4423409" y="5577078"/>
            <a:ext cx="699770" cy="414655"/>
          </a:xfrm>
          <a:custGeom>
            <a:avLst/>
            <a:gdLst/>
            <a:ahLst/>
            <a:cxnLst/>
            <a:rect l="l" t="t" r="r" b="b"/>
            <a:pathLst>
              <a:path w="699770" h="414654">
                <a:moveTo>
                  <a:pt x="699515" y="207264"/>
                </a:moveTo>
                <a:lnTo>
                  <a:pt x="492251" y="414528"/>
                </a:lnTo>
                <a:lnTo>
                  <a:pt x="492251" y="310896"/>
                </a:lnTo>
                <a:lnTo>
                  <a:pt x="0" y="310896"/>
                </a:lnTo>
                <a:lnTo>
                  <a:pt x="0" y="103632"/>
                </a:lnTo>
                <a:lnTo>
                  <a:pt x="492251" y="103632"/>
                </a:lnTo>
                <a:lnTo>
                  <a:pt x="492251" y="0"/>
                </a:lnTo>
                <a:lnTo>
                  <a:pt x="699515" y="207264"/>
                </a:lnTo>
                <a:close/>
              </a:path>
            </a:pathLst>
          </a:custGeom>
          <a:ln w="19812">
            <a:solidFill>
              <a:srgbClr val="000000"/>
            </a:solidFill>
          </a:ln>
        </p:spPr>
        <p:txBody>
          <a:bodyPr wrap="square" lIns="0" tIns="0" rIns="0" bIns="0" rtlCol="0"/>
          <a:lstStyle/>
          <a:p>
            <a:endParaRPr/>
          </a:p>
        </p:txBody>
      </p:sp>
      <p:sp>
        <p:nvSpPr>
          <p:cNvPr id="12" name="object 12"/>
          <p:cNvSpPr/>
          <p:nvPr/>
        </p:nvSpPr>
        <p:spPr>
          <a:xfrm>
            <a:off x="5468111" y="5565647"/>
            <a:ext cx="416559" cy="370840"/>
          </a:xfrm>
          <a:custGeom>
            <a:avLst/>
            <a:gdLst/>
            <a:ahLst/>
            <a:cxnLst/>
            <a:rect l="l" t="t" r="r" b="b"/>
            <a:pathLst>
              <a:path w="416560" h="370839">
                <a:moveTo>
                  <a:pt x="0" y="185165"/>
                </a:moveTo>
                <a:lnTo>
                  <a:pt x="5491" y="142710"/>
                </a:lnTo>
                <a:lnTo>
                  <a:pt x="21136" y="103736"/>
                </a:lnTo>
                <a:lnTo>
                  <a:pt x="45686" y="69355"/>
                </a:lnTo>
                <a:lnTo>
                  <a:pt x="77897" y="40680"/>
                </a:lnTo>
                <a:lnTo>
                  <a:pt x="116521" y="18821"/>
                </a:lnTo>
                <a:lnTo>
                  <a:pt x="160313" y="4890"/>
                </a:lnTo>
                <a:lnTo>
                  <a:pt x="208025" y="0"/>
                </a:lnTo>
                <a:lnTo>
                  <a:pt x="255738" y="4890"/>
                </a:lnTo>
                <a:lnTo>
                  <a:pt x="299530" y="18821"/>
                </a:lnTo>
                <a:lnTo>
                  <a:pt x="338154" y="40680"/>
                </a:lnTo>
                <a:lnTo>
                  <a:pt x="370365" y="69355"/>
                </a:lnTo>
                <a:lnTo>
                  <a:pt x="394915" y="103736"/>
                </a:lnTo>
                <a:lnTo>
                  <a:pt x="410560" y="142710"/>
                </a:lnTo>
                <a:lnTo>
                  <a:pt x="416051" y="185165"/>
                </a:lnTo>
                <a:lnTo>
                  <a:pt x="410560" y="227621"/>
                </a:lnTo>
                <a:lnTo>
                  <a:pt x="394915" y="266595"/>
                </a:lnTo>
                <a:lnTo>
                  <a:pt x="370365" y="300976"/>
                </a:lnTo>
                <a:lnTo>
                  <a:pt x="338154" y="329651"/>
                </a:lnTo>
                <a:lnTo>
                  <a:pt x="299530" y="351510"/>
                </a:lnTo>
                <a:lnTo>
                  <a:pt x="255738" y="365441"/>
                </a:lnTo>
                <a:lnTo>
                  <a:pt x="208025" y="370331"/>
                </a:lnTo>
                <a:lnTo>
                  <a:pt x="160313" y="365441"/>
                </a:lnTo>
                <a:lnTo>
                  <a:pt x="116521" y="351510"/>
                </a:lnTo>
                <a:lnTo>
                  <a:pt x="77897" y="329651"/>
                </a:lnTo>
                <a:lnTo>
                  <a:pt x="45686" y="300976"/>
                </a:lnTo>
                <a:lnTo>
                  <a:pt x="21136" y="266595"/>
                </a:lnTo>
                <a:lnTo>
                  <a:pt x="5491" y="227621"/>
                </a:lnTo>
                <a:lnTo>
                  <a:pt x="0" y="185165"/>
                </a:lnTo>
                <a:close/>
              </a:path>
            </a:pathLst>
          </a:custGeom>
          <a:ln w="76200">
            <a:solidFill>
              <a:srgbClr val="FF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518159" y="1039367"/>
            <a:ext cx="11155680" cy="56189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119878" y="3330702"/>
            <a:ext cx="492759" cy="198120"/>
          </a:xfrm>
          <a:custGeom>
            <a:avLst/>
            <a:gdLst/>
            <a:ahLst/>
            <a:cxnLst/>
            <a:rect l="l" t="t" r="r" b="b"/>
            <a:pathLst>
              <a:path w="492760" h="198120">
                <a:moveTo>
                  <a:pt x="0" y="99060"/>
                </a:moveTo>
                <a:lnTo>
                  <a:pt x="33612" y="49050"/>
                </a:lnTo>
                <a:lnTo>
                  <a:pt x="72104" y="29003"/>
                </a:lnTo>
                <a:lnTo>
                  <a:pt x="121920" y="13518"/>
                </a:lnTo>
                <a:lnTo>
                  <a:pt x="180710" y="3536"/>
                </a:lnTo>
                <a:lnTo>
                  <a:pt x="246125" y="0"/>
                </a:lnTo>
                <a:lnTo>
                  <a:pt x="311541" y="3536"/>
                </a:lnTo>
                <a:lnTo>
                  <a:pt x="370332" y="13518"/>
                </a:lnTo>
                <a:lnTo>
                  <a:pt x="420147" y="29003"/>
                </a:lnTo>
                <a:lnTo>
                  <a:pt x="458639" y="49050"/>
                </a:lnTo>
                <a:lnTo>
                  <a:pt x="492251" y="99060"/>
                </a:lnTo>
                <a:lnTo>
                  <a:pt x="483457" y="125403"/>
                </a:lnTo>
                <a:lnTo>
                  <a:pt x="420147" y="169116"/>
                </a:lnTo>
                <a:lnTo>
                  <a:pt x="370332" y="184601"/>
                </a:lnTo>
                <a:lnTo>
                  <a:pt x="311541" y="194583"/>
                </a:lnTo>
                <a:lnTo>
                  <a:pt x="246125" y="198120"/>
                </a:lnTo>
                <a:lnTo>
                  <a:pt x="180710" y="194583"/>
                </a:lnTo>
                <a:lnTo>
                  <a:pt x="121920" y="184601"/>
                </a:lnTo>
                <a:lnTo>
                  <a:pt x="72104" y="169116"/>
                </a:lnTo>
                <a:lnTo>
                  <a:pt x="33612" y="149069"/>
                </a:lnTo>
                <a:lnTo>
                  <a:pt x="0" y="99060"/>
                </a:lnTo>
                <a:close/>
              </a:path>
            </a:pathLst>
          </a:custGeom>
          <a:ln w="28956">
            <a:solidFill>
              <a:srgbClr val="FF0000"/>
            </a:solidFill>
          </a:ln>
        </p:spPr>
        <p:txBody>
          <a:bodyPr wrap="square" lIns="0" tIns="0" rIns="0" bIns="0" rtlCol="0"/>
          <a:lstStyle/>
          <a:p>
            <a:endParaRPr/>
          </a:p>
        </p:txBody>
      </p:sp>
      <p:sp>
        <p:nvSpPr>
          <p:cNvPr id="5" name="object 5"/>
          <p:cNvSpPr/>
          <p:nvPr/>
        </p:nvSpPr>
        <p:spPr>
          <a:xfrm>
            <a:off x="5903214" y="5795009"/>
            <a:ext cx="1504315" cy="192405"/>
          </a:xfrm>
          <a:custGeom>
            <a:avLst/>
            <a:gdLst/>
            <a:ahLst/>
            <a:cxnLst/>
            <a:rect l="l" t="t" r="r" b="b"/>
            <a:pathLst>
              <a:path w="1504315" h="192404">
                <a:moveTo>
                  <a:pt x="0" y="96011"/>
                </a:moveTo>
                <a:lnTo>
                  <a:pt x="33808" y="67462"/>
                </a:lnTo>
                <a:lnTo>
                  <a:pt x="90764" y="50248"/>
                </a:lnTo>
                <a:lnTo>
                  <a:pt x="128433" y="42332"/>
                </a:lnTo>
                <a:lnTo>
                  <a:pt x="171726" y="34940"/>
                </a:lnTo>
                <a:lnTo>
                  <a:pt x="220265" y="28122"/>
                </a:lnTo>
                <a:lnTo>
                  <a:pt x="273672" y="21925"/>
                </a:lnTo>
                <a:lnTo>
                  <a:pt x="331570" y="16398"/>
                </a:lnTo>
                <a:lnTo>
                  <a:pt x="393580" y="11588"/>
                </a:lnTo>
                <a:lnTo>
                  <a:pt x="459325" y="7545"/>
                </a:lnTo>
                <a:lnTo>
                  <a:pt x="528426" y="4316"/>
                </a:lnTo>
                <a:lnTo>
                  <a:pt x="600507" y="1950"/>
                </a:lnTo>
                <a:lnTo>
                  <a:pt x="675189" y="495"/>
                </a:lnTo>
                <a:lnTo>
                  <a:pt x="752093" y="0"/>
                </a:lnTo>
                <a:lnTo>
                  <a:pt x="828998" y="495"/>
                </a:lnTo>
                <a:lnTo>
                  <a:pt x="903680" y="1950"/>
                </a:lnTo>
                <a:lnTo>
                  <a:pt x="975761" y="4316"/>
                </a:lnTo>
                <a:lnTo>
                  <a:pt x="1044862" y="7545"/>
                </a:lnTo>
                <a:lnTo>
                  <a:pt x="1110607" y="11588"/>
                </a:lnTo>
                <a:lnTo>
                  <a:pt x="1172617" y="16398"/>
                </a:lnTo>
                <a:lnTo>
                  <a:pt x="1230515" y="21925"/>
                </a:lnTo>
                <a:lnTo>
                  <a:pt x="1283922" y="28122"/>
                </a:lnTo>
                <a:lnTo>
                  <a:pt x="1332461" y="34940"/>
                </a:lnTo>
                <a:lnTo>
                  <a:pt x="1375754" y="42332"/>
                </a:lnTo>
                <a:lnTo>
                  <a:pt x="1413423" y="50248"/>
                </a:lnTo>
                <a:lnTo>
                  <a:pt x="1470379" y="67462"/>
                </a:lnTo>
                <a:lnTo>
                  <a:pt x="1504188" y="96011"/>
                </a:lnTo>
                <a:lnTo>
                  <a:pt x="1500305" y="105828"/>
                </a:lnTo>
                <a:lnTo>
                  <a:pt x="1445091" y="133382"/>
                </a:lnTo>
                <a:lnTo>
                  <a:pt x="1375754" y="149691"/>
                </a:lnTo>
                <a:lnTo>
                  <a:pt x="1332461" y="157083"/>
                </a:lnTo>
                <a:lnTo>
                  <a:pt x="1283922" y="163901"/>
                </a:lnTo>
                <a:lnTo>
                  <a:pt x="1230515" y="170098"/>
                </a:lnTo>
                <a:lnTo>
                  <a:pt x="1172617" y="175625"/>
                </a:lnTo>
                <a:lnTo>
                  <a:pt x="1110607" y="180435"/>
                </a:lnTo>
                <a:lnTo>
                  <a:pt x="1044862" y="184478"/>
                </a:lnTo>
                <a:lnTo>
                  <a:pt x="975761" y="187707"/>
                </a:lnTo>
                <a:lnTo>
                  <a:pt x="903680" y="190073"/>
                </a:lnTo>
                <a:lnTo>
                  <a:pt x="828998" y="191528"/>
                </a:lnTo>
                <a:lnTo>
                  <a:pt x="752093" y="192023"/>
                </a:lnTo>
                <a:lnTo>
                  <a:pt x="675189" y="191528"/>
                </a:lnTo>
                <a:lnTo>
                  <a:pt x="600507" y="190073"/>
                </a:lnTo>
                <a:lnTo>
                  <a:pt x="528426" y="187707"/>
                </a:lnTo>
                <a:lnTo>
                  <a:pt x="459325" y="184478"/>
                </a:lnTo>
                <a:lnTo>
                  <a:pt x="393580" y="180435"/>
                </a:lnTo>
                <a:lnTo>
                  <a:pt x="331570" y="175625"/>
                </a:lnTo>
                <a:lnTo>
                  <a:pt x="273672" y="170098"/>
                </a:lnTo>
                <a:lnTo>
                  <a:pt x="220265" y="163901"/>
                </a:lnTo>
                <a:lnTo>
                  <a:pt x="171726" y="157083"/>
                </a:lnTo>
                <a:lnTo>
                  <a:pt x="128433" y="149691"/>
                </a:lnTo>
                <a:lnTo>
                  <a:pt x="90764" y="141775"/>
                </a:lnTo>
                <a:lnTo>
                  <a:pt x="33808" y="124561"/>
                </a:lnTo>
                <a:lnTo>
                  <a:pt x="0" y="96011"/>
                </a:lnTo>
                <a:close/>
              </a:path>
            </a:pathLst>
          </a:custGeom>
          <a:ln w="28956">
            <a:solidFill>
              <a:srgbClr val="FF0000"/>
            </a:solidFill>
          </a:ln>
        </p:spPr>
        <p:txBody>
          <a:bodyPr wrap="square" lIns="0" tIns="0" rIns="0" bIns="0" rtlCol="0"/>
          <a:lstStyle/>
          <a:p>
            <a:endParaRPr/>
          </a:p>
        </p:txBody>
      </p:sp>
      <p:sp>
        <p:nvSpPr>
          <p:cNvPr id="6" name="object 6"/>
          <p:cNvSpPr/>
          <p:nvPr/>
        </p:nvSpPr>
        <p:spPr>
          <a:xfrm>
            <a:off x="5973317" y="4863846"/>
            <a:ext cx="1259205" cy="234950"/>
          </a:xfrm>
          <a:custGeom>
            <a:avLst/>
            <a:gdLst/>
            <a:ahLst/>
            <a:cxnLst/>
            <a:rect l="l" t="t" r="r" b="b"/>
            <a:pathLst>
              <a:path w="1259204" h="234950">
                <a:moveTo>
                  <a:pt x="0" y="117347"/>
                </a:moveTo>
                <a:lnTo>
                  <a:pt x="36695" y="77787"/>
                </a:lnTo>
                <a:lnTo>
                  <a:pt x="97995" y="54456"/>
                </a:lnTo>
                <a:lnTo>
                  <a:pt x="138279" y="43969"/>
                </a:lnTo>
                <a:lnTo>
                  <a:pt x="184356" y="34385"/>
                </a:lnTo>
                <a:lnTo>
                  <a:pt x="235753" y="25792"/>
                </a:lnTo>
                <a:lnTo>
                  <a:pt x="291998" y="18279"/>
                </a:lnTo>
                <a:lnTo>
                  <a:pt x="352619" y="11934"/>
                </a:lnTo>
                <a:lnTo>
                  <a:pt x="417143" y="6845"/>
                </a:lnTo>
                <a:lnTo>
                  <a:pt x="485098" y="3101"/>
                </a:lnTo>
                <a:lnTo>
                  <a:pt x="556012" y="790"/>
                </a:lnTo>
                <a:lnTo>
                  <a:pt x="629412" y="0"/>
                </a:lnTo>
                <a:lnTo>
                  <a:pt x="702811" y="790"/>
                </a:lnTo>
                <a:lnTo>
                  <a:pt x="773725" y="3101"/>
                </a:lnTo>
                <a:lnTo>
                  <a:pt x="841680" y="6845"/>
                </a:lnTo>
                <a:lnTo>
                  <a:pt x="906204" y="11934"/>
                </a:lnTo>
                <a:lnTo>
                  <a:pt x="966825" y="18279"/>
                </a:lnTo>
                <a:lnTo>
                  <a:pt x="1023070" y="25792"/>
                </a:lnTo>
                <a:lnTo>
                  <a:pt x="1074467" y="34385"/>
                </a:lnTo>
                <a:lnTo>
                  <a:pt x="1120544" y="43969"/>
                </a:lnTo>
                <a:lnTo>
                  <a:pt x="1160828" y="54456"/>
                </a:lnTo>
                <a:lnTo>
                  <a:pt x="1222128" y="77787"/>
                </a:lnTo>
                <a:lnTo>
                  <a:pt x="1254589" y="103670"/>
                </a:lnTo>
                <a:lnTo>
                  <a:pt x="1258824" y="117347"/>
                </a:lnTo>
                <a:lnTo>
                  <a:pt x="1254589" y="131025"/>
                </a:lnTo>
                <a:lnTo>
                  <a:pt x="1222128" y="156908"/>
                </a:lnTo>
                <a:lnTo>
                  <a:pt x="1160828" y="180239"/>
                </a:lnTo>
                <a:lnTo>
                  <a:pt x="1120544" y="190726"/>
                </a:lnTo>
                <a:lnTo>
                  <a:pt x="1074467" y="200310"/>
                </a:lnTo>
                <a:lnTo>
                  <a:pt x="1023070" y="208903"/>
                </a:lnTo>
                <a:lnTo>
                  <a:pt x="966825" y="216416"/>
                </a:lnTo>
                <a:lnTo>
                  <a:pt x="906204" y="222761"/>
                </a:lnTo>
                <a:lnTo>
                  <a:pt x="841680" y="227850"/>
                </a:lnTo>
                <a:lnTo>
                  <a:pt x="773725" y="231594"/>
                </a:lnTo>
                <a:lnTo>
                  <a:pt x="702811" y="233905"/>
                </a:lnTo>
                <a:lnTo>
                  <a:pt x="629412" y="234695"/>
                </a:lnTo>
                <a:lnTo>
                  <a:pt x="556012" y="233905"/>
                </a:lnTo>
                <a:lnTo>
                  <a:pt x="485098" y="231594"/>
                </a:lnTo>
                <a:lnTo>
                  <a:pt x="417143" y="227850"/>
                </a:lnTo>
                <a:lnTo>
                  <a:pt x="352619" y="222761"/>
                </a:lnTo>
                <a:lnTo>
                  <a:pt x="291998" y="216416"/>
                </a:lnTo>
                <a:lnTo>
                  <a:pt x="235753" y="208903"/>
                </a:lnTo>
                <a:lnTo>
                  <a:pt x="184356" y="200310"/>
                </a:lnTo>
                <a:lnTo>
                  <a:pt x="138279" y="190726"/>
                </a:lnTo>
                <a:lnTo>
                  <a:pt x="97995" y="180239"/>
                </a:lnTo>
                <a:lnTo>
                  <a:pt x="36695" y="156908"/>
                </a:lnTo>
                <a:lnTo>
                  <a:pt x="4234" y="131025"/>
                </a:lnTo>
                <a:lnTo>
                  <a:pt x="0" y="117347"/>
                </a:lnTo>
                <a:close/>
              </a:path>
            </a:pathLst>
          </a:custGeom>
          <a:ln w="28955">
            <a:solidFill>
              <a:srgbClr val="FF0000"/>
            </a:solidFill>
          </a:ln>
        </p:spPr>
        <p:txBody>
          <a:bodyPr wrap="square" lIns="0" tIns="0" rIns="0" bIns="0" rtlCol="0"/>
          <a:lstStyle/>
          <a:p>
            <a:endParaRPr/>
          </a:p>
        </p:txBody>
      </p:sp>
      <p:sp>
        <p:nvSpPr>
          <p:cNvPr id="7" name="object 7"/>
          <p:cNvSpPr/>
          <p:nvPr/>
        </p:nvSpPr>
        <p:spPr>
          <a:xfrm>
            <a:off x="7231380" y="3980688"/>
            <a:ext cx="4417060" cy="523240"/>
          </a:xfrm>
          <a:custGeom>
            <a:avLst/>
            <a:gdLst/>
            <a:ahLst/>
            <a:cxnLst/>
            <a:rect l="l" t="t" r="r" b="b"/>
            <a:pathLst>
              <a:path w="4417059" h="523239">
                <a:moveTo>
                  <a:pt x="0" y="522731"/>
                </a:moveTo>
                <a:lnTo>
                  <a:pt x="4416552" y="522731"/>
                </a:lnTo>
                <a:lnTo>
                  <a:pt x="4416552" y="0"/>
                </a:lnTo>
                <a:lnTo>
                  <a:pt x="0" y="0"/>
                </a:lnTo>
                <a:lnTo>
                  <a:pt x="0" y="522731"/>
                </a:lnTo>
                <a:close/>
              </a:path>
            </a:pathLst>
          </a:custGeom>
          <a:solidFill>
            <a:srgbClr val="000000"/>
          </a:solidFill>
        </p:spPr>
        <p:txBody>
          <a:bodyPr wrap="square" lIns="0" tIns="0" rIns="0" bIns="0" rtlCol="0"/>
          <a:lstStyle/>
          <a:p>
            <a:endParaRPr/>
          </a:p>
        </p:txBody>
      </p:sp>
      <p:sp>
        <p:nvSpPr>
          <p:cNvPr id="8" name="object 8"/>
          <p:cNvSpPr/>
          <p:nvPr/>
        </p:nvSpPr>
        <p:spPr>
          <a:xfrm>
            <a:off x="6579869" y="4036314"/>
            <a:ext cx="699770" cy="414655"/>
          </a:xfrm>
          <a:custGeom>
            <a:avLst/>
            <a:gdLst/>
            <a:ahLst/>
            <a:cxnLst/>
            <a:rect l="l" t="t" r="r" b="b"/>
            <a:pathLst>
              <a:path w="699770" h="414654">
                <a:moveTo>
                  <a:pt x="207263" y="0"/>
                </a:moveTo>
                <a:lnTo>
                  <a:pt x="0" y="207263"/>
                </a:lnTo>
                <a:lnTo>
                  <a:pt x="207263" y="414528"/>
                </a:lnTo>
                <a:lnTo>
                  <a:pt x="207263" y="310896"/>
                </a:lnTo>
                <a:lnTo>
                  <a:pt x="699515" y="310896"/>
                </a:lnTo>
                <a:lnTo>
                  <a:pt x="699515" y="103631"/>
                </a:lnTo>
                <a:lnTo>
                  <a:pt x="207263" y="103631"/>
                </a:lnTo>
                <a:lnTo>
                  <a:pt x="207263" y="0"/>
                </a:lnTo>
                <a:close/>
              </a:path>
            </a:pathLst>
          </a:custGeom>
          <a:solidFill>
            <a:srgbClr val="FF0000"/>
          </a:solidFill>
        </p:spPr>
        <p:txBody>
          <a:bodyPr wrap="square" lIns="0" tIns="0" rIns="0" bIns="0" rtlCol="0"/>
          <a:lstStyle/>
          <a:p>
            <a:endParaRPr/>
          </a:p>
        </p:txBody>
      </p:sp>
      <p:sp>
        <p:nvSpPr>
          <p:cNvPr id="9" name="object 9"/>
          <p:cNvSpPr/>
          <p:nvPr/>
        </p:nvSpPr>
        <p:spPr>
          <a:xfrm>
            <a:off x="6579869" y="4036314"/>
            <a:ext cx="699770" cy="414655"/>
          </a:xfrm>
          <a:custGeom>
            <a:avLst/>
            <a:gdLst/>
            <a:ahLst/>
            <a:cxnLst/>
            <a:rect l="l" t="t" r="r" b="b"/>
            <a:pathLst>
              <a:path w="699770" h="414654">
                <a:moveTo>
                  <a:pt x="0" y="207263"/>
                </a:moveTo>
                <a:lnTo>
                  <a:pt x="207263" y="0"/>
                </a:lnTo>
                <a:lnTo>
                  <a:pt x="207263" y="103631"/>
                </a:lnTo>
                <a:lnTo>
                  <a:pt x="699515" y="103631"/>
                </a:lnTo>
                <a:lnTo>
                  <a:pt x="699515" y="310896"/>
                </a:lnTo>
                <a:lnTo>
                  <a:pt x="207263" y="310896"/>
                </a:lnTo>
                <a:lnTo>
                  <a:pt x="207263" y="414528"/>
                </a:lnTo>
                <a:lnTo>
                  <a:pt x="0" y="207263"/>
                </a:lnTo>
                <a:close/>
              </a:path>
            </a:pathLst>
          </a:custGeom>
          <a:ln w="19812">
            <a:solidFill>
              <a:srgbClr val="000000"/>
            </a:solidFill>
          </a:ln>
        </p:spPr>
        <p:txBody>
          <a:bodyPr wrap="square" lIns="0" tIns="0" rIns="0" bIns="0" rtlCol="0"/>
          <a:lstStyle/>
          <a:p>
            <a:endParaRPr/>
          </a:p>
        </p:txBody>
      </p:sp>
      <p:sp>
        <p:nvSpPr>
          <p:cNvPr id="10" name="object 10"/>
          <p:cNvSpPr/>
          <p:nvPr/>
        </p:nvSpPr>
        <p:spPr>
          <a:xfrm>
            <a:off x="8516111" y="4692396"/>
            <a:ext cx="3207257" cy="1997202"/>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7505445" y="4008501"/>
            <a:ext cx="4064000" cy="2520950"/>
          </a:xfrm>
          <a:prstGeom prst="rect">
            <a:avLst/>
          </a:prstGeom>
        </p:spPr>
        <p:txBody>
          <a:bodyPr vert="horz" wrap="square" lIns="0" tIns="12700" rIns="0" bIns="0" rtlCol="0">
            <a:spAutoFit/>
          </a:bodyPr>
          <a:lstStyle/>
          <a:p>
            <a:pPr marL="403860" marR="199390" indent="-391795">
              <a:lnSpc>
                <a:spcPct val="100000"/>
              </a:lnSpc>
              <a:spcBef>
                <a:spcPts val="100"/>
              </a:spcBef>
            </a:pPr>
            <a:r>
              <a:rPr sz="1400" dirty="0">
                <a:solidFill>
                  <a:srgbClr val="FFFFFF"/>
                </a:solidFill>
                <a:latin typeface="Arial"/>
                <a:cs typeface="Arial"/>
              </a:rPr>
              <a:t>If </a:t>
            </a:r>
            <a:r>
              <a:rPr sz="1400" spc="-5" dirty="0">
                <a:solidFill>
                  <a:srgbClr val="FFFFFF"/>
                </a:solidFill>
                <a:latin typeface="Arial"/>
                <a:cs typeface="Arial"/>
              </a:rPr>
              <a:t>you have lived </a:t>
            </a:r>
            <a:r>
              <a:rPr sz="1400" dirty="0">
                <a:solidFill>
                  <a:srgbClr val="FFFFFF"/>
                </a:solidFill>
                <a:latin typeface="Arial"/>
                <a:cs typeface="Arial"/>
              </a:rPr>
              <a:t>in </a:t>
            </a:r>
            <a:r>
              <a:rPr sz="1400" spc="-35" dirty="0">
                <a:solidFill>
                  <a:srgbClr val="FFFFFF"/>
                </a:solidFill>
                <a:latin typeface="Arial"/>
                <a:cs typeface="Arial"/>
              </a:rPr>
              <a:t>Texas </a:t>
            </a:r>
            <a:r>
              <a:rPr sz="1400" dirty="0">
                <a:solidFill>
                  <a:srgbClr val="FFFFFF"/>
                </a:solidFill>
                <a:latin typeface="Arial"/>
                <a:cs typeface="Arial"/>
              </a:rPr>
              <a:t>all of </a:t>
            </a:r>
            <a:r>
              <a:rPr sz="1400" spc="-5" dirty="0">
                <a:solidFill>
                  <a:srgbClr val="FFFFFF"/>
                </a:solidFill>
                <a:latin typeface="Arial"/>
                <a:cs typeface="Arial"/>
              </a:rPr>
              <a:t>your </a:t>
            </a:r>
            <a:r>
              <a:rPr sz="1400" dirty="0">
                <a:solidFill>
                  <a:srgbClr val="FFFFFF"/>
                </a:solidFill>
                <a:latin typeface="Arial"/>
                <a:cs typeface="Arial"/>
              </a:rPr>
              <a:t>life,</a:t>
            </a:r>
            <a:r>
              <a:rPr sz="1400" spc="-100" dirty="0">
                <a:solidFill>
                  <a:srgbClr val="FFFFFF"/>
                </a:solidFill>
                <a:latin typeface="Arial"/>
                <a:cs typeface="Arial"/>
              </a:rPr>
              <a:t> </a:t>
            </a:r>
            <a:r>
              <a:rPr sz="1400" dirty="0">
                <a:solidFill>
                  <a:srgbClr val="FFFFFF"/>
                </a:solidFill>
                <a:latin typeface="Arial"/>
                <a:cs typeface="Arial"/>
              </a:rPr>
              <a:t>estimate  </a:t>
            </a:r>
            <a:r>
              <a:rPr sz="1400" spc="-10" dirty="0">
                <a:solidFill>
                  <a:srgbClr val="FFFFFF"/>
                </a:solidFill>
                <a:latin typeface="Arial"/>
                <a:cs typeface="Arial"/>
              </a:rPr>
              <a:t>your </a:t>
            </a:r>
            <a:r>
              <a:rPr sz="1400" spc="-5" dirty="0">
                <a:solidFill>
                  <a:srgbClr val="FFFFFF"/>
                </a:solidFill>
                <a:latin typeface="Arial"/>
                <a:cs typeface="Arial"/>
              </a:rPr>
              <a:t>parent’s age and enter as</a:t>
            </a:r>
            <a:r>
              <a:rPr sz="1400" spc="-114" dirty="0">
                <a:solidFill>
                  <a:srgbClr val="FFFFFF"/>
                </a:solidFill>
                <a:latin typeface="Arial"/>
                <a:cs typeface="Arial"/>
              </a:rPr>
              <a:t> </a:t>
            </a:r>
            <a:r>
              <a:rPr sz="1400" spc="-15" dirty="0">
                <a:solidFill>
                  <a:srgbClr val="FFFFFF"/>
                </a:solidFill>
                <a:latin typeface="Arial"/>
                <a:cs typeface="Arial"/>
              </a:rPr>
              <a:t>answer.</a:t>
            </a:r>
            <a:endParaRPr sz="1400">
              <a:latin typeface="Arial"/>
              <a:cs typeface="Arial"/>
            </a:endParaRPr>
          </a:p>
          <a:p>
            <a:pPr>
              <a:lnSpc>
                <a:spcPct val="100000"/>
              </a:lnSpc>
              <a:spcBef>
                <a:spcPts val="10"/>
              </a:spcBef>
            </a:pPr>
            <a:endParaRPr sz="2100">
              <a:latin typeface="Times New Roman"/>
              <a:cs typeface="Times New Roman"/>
            </a:endParaRPr>
          </a:p>
          <a:p>
            <a:pPr marL="1162050" marR="66675">
              <a:lnSpc>
                <a:spcPct val="100000"/>
              </a:lnSpc>
            </a:pPr>
            <a:r>
              <a:rPr sz="1050" b="1" spc="-5" dirty="0">
                <a:solidFill>
                  <a:srgbClr val="FFFFFF"/>
                </a:solidFill>
                <a:latin typeface="Arial"/>
                <a:cs typeface="Arial"/>
              </a:rPr>
              <a:t>Go </a:t>
            </a:r>
            <a:r>
              <a:rPr sz="1050" b="1" dirty="0">
                <a:solidFill>
                  <a:srgbClr val="FFFFFF"/>
                </a:solidFill>
                <a:latin typeface="Arial"/>
                <a:cs typeface="Arial"/>
              </a:rPr>
              <a:t>to College </a:t>
            </a:r>
            <a:r>
              <a:rPr sz="1050" dirty="0">
                <a:solidFill>
                  <a:srgbClr val="FFFFFF"/>
                </a:solidFill>
                <a:latin typeface="Arial"/>
                <a:cs typeface="Arial"/>
              </a:rPr>
              <a:t>– Your parent is only</a:t>
            </a:r>
            <a:r>
              <a:rPr sz="1050" spc="-120" dirty="0">
                <a:solidFill>
                  <a:srgbClr val="FFFFFF"/>
                </a:solidFill>
                <a:latin typeface="Arial"/>
                <a:cs typeface="Arial"/>
              </a:rPr>
              <a:t> </a:t>
            </a:r>
            <a:r>
              <a:rPr sz="1050" dirty="0">
                <a:solidFill>
                  <a:srgbClr val="FFFFFF"/>
                </a:solidFill>
                <a:latin typeface="Arial"/>
                <a:cs typeface="Arial"/>
              </a:rPr>
              <a:t>temporarily  living in Texas </a:t>
            </a:r>
            <a:r>
              <a:rPr sz="1050" spc="-5" dirty="0">
                <a:solidFill>
                  <a:srgbClr val="FFFFFF"/>
                </a:solidFill>
                <a:latin typeface="Arial"/>
                <a:cs typeface="Arial"/>
              </a:rPr>
              <a:t>to </a:t>
            </a:r>
            <a:r>
              <a:rPr sz="1050" dirty="0">
                <a:solidFill>
                  <a:srgbClr val="FFFFFF"/>
                </a:solidFill>
                <a:latin typeface="Arial"/>
                <a:cs typeface="Arial"/>
              </a:rPr>
              <a:t>attend college and will be  moving back out of</a:t>
            </a:r>
            <a:r>
              <a:rPr sz="1050" spc="-60" dirty="0">
                <a:solidFill>
                  <a:srgbClr val="FFFFFF"/>
                </a:solidFill>
                <a:latin typeface="Arial"/>
                <a:cs typeface="Arial"/>
              </a:rPr>
              <a:t> </a:t>
            </a:r>
            <a:r>
              <a:rPr sz="1050" spc="-5" dirty="0">
                <a:solidFill>
                  <a:srgbClr val="FFFFFF"/>
                </a:solidFill>
                <a:latin typeface="Arial"/>
                <a:cs typeface="Arial"/>
              </a:rPr>
              <a:t>state.</a:t>
            </a:r>
            <a:endParaRPr sz="1050">
              <a:latin typeface="Arial"/>
              <a:cs typeface="Arial"/>
            </a:endParaRPr>
          </a:p>
          <a:p>
            <a:pPr>
              <a:lnSpc>
                <a:spcPct val="100000"/>
              </a:lnSpc>
              <a:spcBef>
                <a:spcPts val="55"/>
              </a:spcBef>
            </a:pPr>
            <a:endParaRPr sz="1050">
              <a:latin typeface="Times New Roman"/>
              <a:cs typeface="Times New Roman"/>
            </a:endParaRPr>
          </a:p>
          <a:p>
            <a:pPr marL="1162050" marR="101600">
              <a:lnSpc>
                <a:spcPct val="100000"/>
              </a:lnSpc>
            </a:pPr>
            <a:r>
              <a:rPr sz="1050" b="1" spc="-5" dirty="0">
                <a:solidFill>
                  <a:srgbClr val="FFFFFF"/>
                </a:solidFill>
                <a:latin typeface="Arial"/>
                <a:cs typeface="Arial"/>
              </a:rPr>
              <a:t>Establish/Maintain </a:t>
            </a:r>
            <a:r>
              <a:rPr sz="1050" b="1" dirty="0">
                <a:solidFill>
                  <a:srgbClr val="FFFFFF"/>
                </a:solidFill>
                <a:latin typeface="Arial"/>
                <a:cs typeface="Arial"/>
              </a:rPr>
              <a:t>a home </a:t>
            </a:r>
            <a:r>
              <a:rPr sz="1050" dirty="0">
                <a:solidFill>
                  <a:srgbClr val="FFFFFF"/>
                </a:solidFill>
                <a:latin typeface="Arial"/>
                <a:cs typeface="Arial"/>
              </a:rPr>
              <a:t>- Your parent </a:t>
            </a:r>
            <a:r>
              <a:rPr sz="1050" spc="-5" dirty="0">
                <a:solidFill>
                  <a:srgbClr val="FFFFFF"/>
                </a:solidFill>
                <a:latin typeface="Arial"/>
                <a:cs typeface="Arial"/>
              </a:rPr>
              <a:t>lives  </a:t>
            </a:r>
            <a:r>
              <a:rPr sz="1050" dirty="0">
                <a:solidFill>
                  <a:srgbClr val="FFFFFF"/>
                </a:solidFill>
                <a:latin typeface="Arial"/>
                <a:cs typeface="Arial"/>
              </a:rPr>
              <a:t>in Texas and has established a permanent  residence.</a:t>
            </a:r>
            <a:endParaRPr sz="1050">
              <a:latin typeface="Arial"/>
              <a:cs typeface="Arial"/>
            </a:endParaRPr>
          </a:p>
          <a:p>
            <a:pPr>
              <a:lnSpc>
                <a:spcPct val="100000"/>
              </a:lnSpc>
              <a:spcBef>
                <a:spcPts val="50"/>
              </a:spcBef>
            </a:pPr>
            <a:endParaRPr sz="1050">
              <a:latin typeface="Times New Roman"/>
              <a:cs typeface="Times New Roman"/>
            </a:endParaRPr>
          </a:p>
          <a:p>
            <a:pPr marL="1162050" marR="5080">
              <a:lnSpc>
                <a:spcPct val="100000"/>
              </a:lnSpc>
            </a:pPr>
            <a:r>
              <a:rPr sz="1050" b="1" dirty="0">
                <a:solidFill>
                  <a:srgbClr val="FFFFFF"/>
                </a:solidFill>
                <a:latin typeface="Arial"/>
                <a:cs typeface="Arial"/>
              </a:rPr>
              <a:t>Work </a:t>
            </a:r>
            <a:r>
              <a:rPr sz="1050" b="1" spc="-5" dirty="0">
                <a:solidFill>
                  <a:srgbClr val="FFFFFF"/>
                </a:solidFill>
                <a:latin typeface="Arial"/>
                <a:cs typeface="Arial"/>
              </a:rPr>
              <a:t>Assignment </a:t>
            </a:r>
            <a:r>
              <a:rPr sz="1050" dirty="0">
                <a:solidFill>
                  <a:srgbClr val="FFFFFF"/>
                </a:solidFill>
                <a:latin typeface="Arial"/>
                <a:cs typeface="Arial"/>
              </a:rPr>
              <a:t>– Your parent is only  temporarily </a:t>
            </a:r>
            <a:r>
              <a:rPr sz="1050" spc="-5" dirty="0">
                <a:solidFill>
                  <a:srgbClr val="FFFFFF"/>
                </a:solidFill>
                <a:latin typeface="Arial"/>
                <a:cs typeface="Arial"/>
              </a:rPr>
              <a:t>living </a:t>
            </a:r>
            <a:r>
              <a:rPr sz="1050" dirty="0">
                <a:solidFill>
                  <a:srgbClr val="FFFFFF"/>
                </a:solidFill>
                <a:latin typeface="Arial"/>
                <a:cs typeface="Arial"/>
              </a:rPr>
              <a:t>in Texas for a work</a:t>
            </a:r>
            <a:r>
              <a:rPr sz="1050" spc="-95" dirty="0">
                <a:solidFill>
                  <a:srgbClr val="FFFFFF"/>
                </a:solidFill>
                <a:latin typeface="Arial"/>
                <a:cs typeface="Arial"/>
              </a:rPr>
              <a:t> </a:t>
            </a:r>
            <a:r>
              <a:rPr sz="1050" dirty="0">
                <a:solidFill>
                  <a:srgbClr val="FFFFFF"/>
                </a:solidFill>
                <a:latin typeface="Arial"/>
                <a:cs typeface="Arial"/>
              </a:rPr>
              <a:t>assignment  and will be moving back out of</a:t>
            </a:r>
            <a:r>
              <a:rPr sz="1050" spc="-100" dirty="0">
                <a:solidFill>
                  <a:srgbClr val="FFFFFF"/>
                </a:solidFill>
                <a:latin typeface="Arial"/>
                <a:cs typeface="Arial"/>
              </a:rPr>
              <a:t> </a:t>
            </a:r>
            <a:r>
              <a:rPr sz="1050" dirty="0">
                <a:solidFill>
                  <a:srgbClr val="FFFFFF"/>
                </a:solidFill>
                <a:latin typeface="Arial"/>
                <a:cs typeface="Arial"/>
              </a:rPr>
              <a:t>state.</a:t>
            </a:r>
            <a:endParaRPr sz="1050">
              <a:latin typeface="Arial"/>
              <a:cs typeface="Arial"/>
            </a:endParaRPr>
          </a:p>
        </p:txBody>
      </p:sp>
      <p:sp>
        <p:nvSpPr>
          <p:cNvPr id="12" name="object 12"/>
          <p:cNvSpPr/>
          <p:nvPr/>
        </p:nvSpPr>
        <p:spPr>
          <a:xfrm>
            <a:off x="8131302" y="4735829"/>
            <a:ext cx="445134" cy="489584"/>
          </a:xfrm>
          <a:custGeom>
            <a:avLst/>
            <a:gdLst/>
            <a:ahLst/>
            <a:cxnLst/>
            <a:rect l="l" t="t" r="r" b="b"/>
            <a:pathLst>
              <a:path w="445134" h="489585">
                <a:moveTo>
                  <a:pt x="222503" y="0"/>
                </a:moveTo>
                <a:lnTo>
                  <a:pt x="0" y="244602"/>
                </a:lnTo>
                <a:lnTo>
                  <a:pt x="222503" y="489204"/>
                </a:lnTo>
                <a:lnTo>
                  <a:pt x="222503" y="366903"/>
                </a:lnTo>
                <a:lnTo>
                  <a:pt x="445007" y="366903"/>
                </a:lnTo>
                <a:lnTo>
                  <a:pt x="445007" y="122301"/>
                </a:lnTo>
                <a:lnTo>
                  <a:pt x="222503" y="122301"/>
                </a:lnTo>
                <a:lnTo>
                  <a:pt x="222503" y="0"/>
                </a:lnTo>
                <a:close/>
              </a:path>
            </a:pathLst>
          </a:custGeom>
          <a:solidFill>
            <a:srgbClr val="FF0000"/>
          </a:solidFill>
        </p:spPr>
        <p:txBody>
          <a:bodyPr wrap="square" lIns="0" tIns="0" rIns="0" bIns="0" rtlCol="0"/>
          <a:lstStyle/>
          <a:p>
            <a:endParaRPr/>
          </a:p>
        </p:txBody>
      </p:sp>
      <p:sp>
        <p:nvSpPr>
          <p:cNvPr id="13" name="object 13"/>
          <p:cNvSpPr/>
          <p:nvPr/>
        </p:nvSpPr>
        <p:spPr>
          <a:xfrm>
            <a:off x="8131302" y="4735829"/>
            <a:ext cx="445134" cy="489584"/>
          </a:xfrm>
          <a:custGeom>
            <a:avLst/>
            <a:gdLst/>
            <a:ahLst/>
            <a:cxnLst/>
            <a:rect l="l" t="t" r="r" b="b"/>
            <a:pathLst>
              <a:path w="445134" h="489585">
                <a:moveTo>
                  <a:pt x="0" y="244602"/>
                </a:moveTo>
                <a:lnTo>
                  <a:pt x="222503" y="0"/>
                </a:lnTo>
                <a:lnTo>
                  <a:pt x="222503" y="122301"/>
                </a:lnTo>
                <a:lnTo>
                  <a:pt x="445007" y="122301"/>
                </a:lnTo>
                <a:lnTo>
                  <a:pt x="445007" y="366903"/>
                </a:lnTo>
                <a:lnTo>
                  <a:pt x="222503" y="366903"/>
                </a:lnTo>
                <a:lnTo>
                  <a:pt x="222503" y="489204"/>
                </a:lnTo>
                <a:lnTo>
                  <a:pt x="0" y="244602"/>
                </a:lnTo>
                <a:close/>
              </a:path>
            </a:pathLst>
          </a:custGeom>
          <a:ln w="19812">
            <a:solidFill>
              <a:srgbClr val="000000"/>
            </a:solidFill>
          </a:ln>
        </p:spPr>
        <p:txBody>
          <a:bodyPr wrap="square" lIns="0" tIns="0" rIns="0" bIns="0" rtlCol="0"/>
          <a:lstStyle/>
          <a:p>
            <a:endParaRPr/>
          </a:p>
        </p:txBody>
      </p:sp>
      <p:sp>
        <p:nvSpPr>
          <p:cNvPr id="14" name="object 14"/>
          <p:cNvSpPr txBox="1">
            <a:spLocks noGrp="1"/>
          </p:cNvSpPr>
          <p:nvPr>
            <p:ph type="title"/>
          </p:nvPr>
        </p:nvSpPr>
        <p:spPr>
          <a:xfrm>
            <a:off x="443585" y="253695"/>
            <a:ext cx="4581525" cy="391795"/>
          </a:xfrm>
          <a:prstGeom prst="rect">
            <a:avLst/>
          </a:prstGeom>
        </p:spPr>
        <p:txBody>
          <a:bodyPr vert="horz" wrap="square" lIns="0" tIns="12700" rIns="0" bIns="0" rtlCol="0">
            <a:spAutoFit/>
          </a:bodyPr>
          <a:lstStyle/>
          <a:p>
            <a:pPr marL="12700">
              <a:lnSpc>
                <a:spcPct val="100000"/>
              </a:lnSpc>
              <a:spcBef>
                <a:spcPts val="100"/>
              </a:spcBef>
            </a:pPr>
            <a:r>
              <a:rPr dirty="0"/>
              <a:t>Residency Information</a:t>
            </a:r>
            <a:r>
              <a:rPr spc="-105" dirty="0"/>
              <a:t> </a:t>
            </a:r>
            <a:r>
              <a:rPr dirty="0"/>
              <a:t>(continued)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1388363" y="772668"/>
            <a:ext cx="9485376" cy="58948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78458" y="762762"/>
            <a:ext cx="9505315" cy="5915025"/>
          </a:xfrm>
          <a:custGeom>
            <a:avLst/>
            <a:gdLst/>
            <a:ahLst/>
            <a:cxnLst/>
            <a:rect l="l" t="t" r="r" b="b"/>
            <a:pathLst>
              <a:path w="9505315" h="5915025">
                <a:moveTo>
                  <a:pt x="0" y="5914644"/>
                </a:moveTo>
                <a:lnTo>
                  <a:pt x="9505188" y="5914644"/>
                </a:lnTo>
                <a:lnTo>
                  <a:pt x="9505188" y="0"/>
                </a:lnTo>
                <a:lnTo>
                  <a:pt x="0" y="0"/>
                </a:lnTo>
                <a:lnTo>
                  <a:pt x="0" y="5914644"/>
                </a:lnTo>
                <a:close/>
              </a:path>
            </a:pathLst>
          </a:custGeom>
          <a:ln w="19812">
            <a:solidFill>
              <a:srgbClr val="001F5F"/>
            </a:solidFill>
          </a:ln>
        </p:spPr>
        <p:txBody>
          <a:bodyPr wrap="square" lIns="0" tIns="0" rIns="0" bIns="0" rtlCol="0"/>
          <a:lstStyle/>
          <a:p>
            <a:endParaRPr/>
          </a:p>
        </p:txBody>
      </p:sp>
      <p:sp>
        <p:nvSpPr>
          <p:cNvPr id="5" name="object 5"/>
          <p:cNvSpPr/>
          <p:nvPr/>
        </p:nvSpPr>
        <p:spPr>
          <a:xfrm>
            <a:off x="126492" y="4636008"/>
            <a:ext cx="2948940" cy="954405"/>
          </a:xfrm>
          <a:custGeom>
            <a:avLst/>
            <a:gdLst/>
            <a:ahLst/>
            <a:cxnLst/>
            <a:rect l="l" t="t" r="r" b="b"/>
            <a:pathLst>
              <a:path w="2948940" h="954404">
                <a:moveTo>
                  <a:pt x="0" y="954024"/>
                </a:moveTo>
                <a:lnTo>
                  <a:pt x="2948940" y="954024"/>
                </a:lnTo>
                <a:lnTo>
                  <a:pt x="2948940" y="0"/>
                </a:lnTo>
                <a:lnTo>
                  <a:pt x="0" y="0"/>
                </a:lnTo>
                <a:lnTo>
                  <a:pt x="0" y="954024"/>
                </a:lnTo>
                <a:close/>
              </a:path>
            </a:pathLst>
          </a:custGeom>
          <a:solidFill>
            <a:srgbClr val="000000"/>
          </a:solidFill>
        </p:spPr>
        <p:txBody>
          <a:bodyPr wrap="square" lIns="0" tIns="0" rIns="0" bIns="0" rtlCol="0"/>
          <a:lstStyle/>
          <a:p>
            <a:endParaRPr/>
          </a:p>
        </p:txBody>
      </p:sp>
      <p:sp>
        <p:nvSpPr>
          <p:cNvPr id="6" name="object 6"/>
          <p:cNvSpPr txBox="1"/>
          <p:nvPr/>
        </p:nvSpPr>
        <p:spPr>
          <a:xfrm>
            <a:off x="205536" y="4663566"/>
            <a:ext cx="2724150" cy="88011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FFFF"/>
                </a:solidFill>
                <a:latin typeface="Arial"/>
                <a:cs typeface="Arial"/>
              </a:rPr>
              <a:t>If </a:t>
            </a:r>
            <a:r>
              <a:rPr sz="1400" spc="-5" dirty="0">
                <a:solidFill>
                  <a:srgbClr val="FFFFFF"/>
                </a:solidFill>
                <a:latin typeface="Arial"/>
                <a:cs typeface="Arial"/>
              </a:rPr>
              <a:t>you answered </a:t>
            </a:r>
            <a:r>
              <a:rPr sz="1400" dirty="0">
                <a:solidFill>
                  <a:srgbClr val="FFFFFF"/>
                </a:solidFill>
                <a:latin typeface="Arial"/>
                <a:cs typeface="Arial"/>
              </a:rPr>
              <a:t>Question 7 as  </a:t>
            </a:r>
            <a:r>
              <a:rPr sz="1400" spc="-25" dirty="0">
                <a:solidFill>
                  <a:srgbClr val="FFFFFF"/>
                </a:solidFill>
                <a:latin typeface="Arial"/>
                <a:cs typeface="Arial"/>
              </a:rPr>
              <a:t>“Yes”, </a:t>
            </a:r>
            <a:r>
              <a:rPr sz="1400" spc="-5" dirty="0">
                <a:solidFill>
                  <a:srgbClr val="FFFFFF"/>
                </a:solidFill>
                <a:latin typeface="Arial"/>
                <a:cs typeface="Arial"/>
              </a:rPr>
              <a:t>select </a:t>
            </a:r>
            <a:r>
              <a:rPr sz="1400" dirty="0">
                <a:solidFill>
                  <a:srgbClr val="FFFFFF"/>
                </a:solidFill>
                <a:latin typeface="Arial"/>
                <a:cs typeface="Arial"/>
              </a:rPr>
              <a:t>Gainfully Employed  from the drop </a:t>
            </a:r>
            <a:r>
              <a:rPr sz="1400" spc="-5" dirty="0">
                <a:solidFill>
                  <a:srgbClr val="FFFFFF"/>
                </a:solidFill>
                <a:latin typeface="Arial"/>
                <a:cs typeface="Arial"/>
              </a:rPr>
              <a:t>down menu </a:t>
            </a:r>
            <a:r>
              <a:rPr sz="1400" dirty="0">
                <a:solidFill>
                  <a:srgbClr val="FFFFFF"/>
                </a:solidFill>
                <a:latin typeface="Arial"/>
                <a:cs typeface="Arial"/>
              </a:rPr>
              <a:t>if one</a:t>
            </a:r>
            <a:r>
              <a:rPr sz="1400" spc="-160" dirty="0">
                <a:solidFill>
                  <a:srgbClr val="FFFFFF"/>
                </a:solidFill>
                <a:latin typeface="Arial"/>
                <a:cs typeface="Arial"/>
              </a:rPr>
              <a:t> </a:t>
            </a:r>
            <a:r>
              <a:rPr sz="1400" dirty="0">
                <a:solidFill>
                  <a:srgbClr val="FFFFFF"/>
                </a:solidFill>
                <a:latin typeface="Arial"/>
                <a:cs typeface="Arial"/>
              </a:rPr>
              <a:t>of  </a:t>
            </a:r>
            <a:r>
              <a:rPr sz="1400" spc="-5" dirty="0">
                <a:solidFill>
                  <a:srgbClr val="FFFFFF"/>
                </a:solidFill>
                <a:latin typeface="Arial"/>
                <a:cs typeface="Arial"/>
              </a:rPr>
              <a:t>your </a:t>
            </a:r>
            <a:r>
              <a:rPr sz="1400" dirty="0">
                <a:solidFill>
                  <a:srgbClr val="FFFFFF"/>
                </a:solidFill>
                <a:latin typeface="Arial"/>
                <a:cs typeface="Arial"/>
              </a:rPr>
              <a:t>parents has a job in</a:t>
            </a:r>
            <a:r>
              <a:rPr sz="1400" spc="-160" dirty="0">
                <a:solidFill>
                  <a:srgbClr val="FFFFFF"/>
                </a:solidFill>
                <a:latin typeface="Arial"/>
                <a:cs typeface="Arial"/>
              </a:rPr>
              <a:t> </a:t>
            </a:r>
            <a:r>
              <a:rPr sz="1400" spc="-30" dirty="0">
                <a:solidFill>
                  <a:srgbClr val="FFFFFF"/>
                </a:solidFill>
                <a:latin typeface="Arial"/>
                <a:cs typeface="Arial"/>
              </a:rPr>
              <a:t>Texas.</a:t>
            </a:r>
            <a:endParaRPr sz="1400">
              <a:latin typeface="Arial"/>
              <a:cs typeface="Arial"/>
            </a:endParaRPr>
          </a:p>
        </p:txBody>
      </p:sp>
      <p:sp>
        <p:nvSpPr>
          <p:cNvPr id="7" name="object 7"/>
          <p:cNvSpPr/>
          <p:nvPr/>
        </p:nvSpPr>
        <p:spPr>
          <a:xfrm>
            <a:off x="2967989" y="4705350"/>
            <a:ext cx="425450" cy="426720"/>
          </a:xfrm>
          <a:custGeom>
            <a:avLst/>
            <a:gdLst/>
            <a:ahLst/>
            <a:cxnLst/>
            <a:rect l="l" t="t" r="r" b="b"/>
            <a:pathLst>
              <a:path w="425450" h="426720">
                <a:moveTo>
                  <a:pt x="212598" y="0"/>
                </a:moveTo>
                <a:lnTo>
                  <a:pt x="212598" y="106680"/>
                </a:lnTo>
                <a:lnTo>
                  <a:pt x="0" y="106680"/>
                </a:lnTo>
                <a:lnTo>
                  <a:pt x="0" y="320039"/>
                </a:lnTo>
                <a:lnTo>
                  <a:pt x="212598" y="320039"/>
                </a:lnTo>
                <a:lnTo>
                  <a:pt x="212598" y="426719"/>
                </a:lnTo>
                <a:lnTo>
                  <a:pt x="425196" y="213360"/>
                </a:lnTo>
                <a:lnTo>
                  <a:pt x="212598" y="0"/>
                </a:lnTo>
                <a:close/>
              </a:path>
            </a:pathLst>
          </a:custGeom>
          <a:solidFill>
            <a:srgbClr val="FF0000"/>
          </a:solidFill>
        </p:spPr>
        <p:txBody>
          <a:bodyPr wrap="square" lIns="0" tIns="0" rIns="0" bIns="0" rtlCol="0"/>
          <a:lstStyle/>
          <a:p>
            <a:endParaRPr/>
          </a:p>
        </p:txBody>
      </p:sp>
      <p:sp>
        <p:nvSpPr>
          <p:cNvPr id="8" name="object 8"/>
          <p:cNvSpPr/>
          <p:nvPr/>
        </p:nvSpPr>
        <p:spPr>
          <a:xfrm>
            <a:off x="2967989" y="4705350"/>
            <a:ext cx="425450" cy="426720"/>
          </a:xfrm>
          <a:custGeom>
            <a:avLst/>
            <a:gdLst/>
            <a:ahLst/>
            <a:cxnLst/>
            <a:rect l="l" t="t" r="r" b="b"/>
            <a:pathLst>
              <a:path w="425450" h="426720">
                <a:moveTo>
                  <a:pt x="425196" y="213360"/>
                </a:moveTo>
                <a:lnTo>
                  <a:pt x="212598" y="426719"/>
                </a:lnTo>
                <a:lnTo>
                  <a:pt x="212598" y="320039"/>
                </a:lnTo>
                <a:lnTo>
                  <a:pt x="0" y="320039"/>
                </a:lnTo>
                <a:lnTo>
                  <a:pt x="0" y="106680"/>
                </a:lnTo>
                <a:lnTo>
                  <a:pt x="212598" y="106680"/>
                </a:lnTo>
                <a:lnTo>
                  <a:pt x="212598" y="0"/>
                </a:lnTo>
                <a:lnTo>
                  <a:pt x="425196" y="213360"/>
                </a:lnTo>
                <a:close/>
              </a:path>
            </a:pathLst>
          </a:custGeom>
          <a:ln w="19812">
            <a:solidFill>
              <a:srgbClr val="000000"/>
            </a:solidFill>
          </a:ln>
        </p:spPr>
        <p:txBody>
          <a:bodyPr wrap="square" lIns="0" tIns="0" rIns="0" bIns="0" rtlCol="0"/>
          <a:lstStyle/>
          <a:p>
            <a:endParaRPr/>
          </a:p>
        </p:txBody>
      </p:sp>
      <p:sp>
        <p:nvSpPr>
          <p:cNvPr id="9" name="object 9"/>
          <p:cNvSpPr/>
          <p:nvPr/>
        </p:nvSpPr>
        <p:spPr>
          <a:xfrm>
            <a:off x="7956042" y="4278629"/>
            <a:ext cx="573405" cy="358140"/>
          </a:xfrm>
          <a:custGeom>
            <a:avLst/>
            <a:gdLst/>
            <a:ahLst/>
            <a:cxnLst/>
            <a:rect l="l" t="t" r="r" b="b"/>
            <a:pathLst>
              <a:path w="573404" h="358139">
                <a:moveTo>
                  <a:pt x="179069" y="0"/>
                </a:moveTo>
                <a:lnTo>
                  <a:pt x="0" y="179070"/>
                </a:lnTo>
                <a:lnTo>
                  <a:pt x="179069" y="358140"/>
                </a:lnTo>
                <a:lnTo>
                  <a:pt x="179069" y="268605"/>
                </a:lnTo>
                <a:lnTo>
                  <a:pt x="573024" y="268605"/>
                </a:lnTo>
                <a:lnTo>
                  <a:pt x="573024" y="89535"/>
                </a:lnTo>
                <a:lnTo>
                  <a:pt x="179069" y="89535"/>
                </a:lnTo>
                <a:lnTo>
                  <a:pt x="179069" y="0"/>
                </a:lnTo>
                <a:close/>
              </a:path>
            </a:pathLst>
          </a:custGeom>
          <a:solidFill>
            <a:srgbClr val="FF0000"/>
          </a:solidFill>
        </p:spPr>
        <p:txBody>
          <a:bodyPr wrap="square" lIns="0" tIns="0" rIns="0" bIns="0" rtlCol="0"/>
          <a:lstStyle/>
          <a:p>
            <a:endParaRPr/>
          </a:p>
        </p:txBody>
      </p:sp>
      <p:sp>
        <p:nvSpPr>
          <p:cNvPr id="10" name="object 10"/>
          <p:cNvSpPr/>
          <p:nvPr/>
        </p:nvSpPr>
        <p:spPr>
          <a:xfrm>
            <a:off x="7956042" y="4278629"/>
            <a:ext cx="573405" cy="358140"/>
          </a:xfrm>
          <a:custGeom>
            <a:avLst/>
            <a:gdLst/>
            <a:ahLst/>
            <a:cxnLst/>
            <a:rect l="l" t="t" r="r" b="b"/>
            <a:pathLst>
              <a:path w="573404" h="358139">
                <a:moveTo>
                  <a:pt x="0" y="179070"/>
                </a:moveTo>
                <a:lnTo>
                  <a:pt x="179069" y="0"/>
                </a:lnTo>
                <a:lnTo>
                  <a:pt x="179069" y="89535"/>
                </a:lnTo>
                <a:lnTo>
                  <a:pt x="573024" y="89535"/>
                </a:lnTo>
                <a:lnTo>
                  <a:pt x="573024" y="268605"/>
                </a:lnTo>
                <a:lnTo>
                  <a:pt x="179069" y="268605"/>
                </a:lnTo>
                <a:lnTo>
                  <a:pt x="179069" y="358140"/>
                </a:lnTo>
                <a:lnTo>
                  <a:pt x="0" y="179070"/>
                </a:lnTo>
                <a:close/>
              </a:path>
            </a:pathLst>
          </a:custGeom>
          <a:ln w="19812">
            <a:solidFill>
              <a:srgbClr val="000000"/>
            </a:solidFill>
          </a:ln>
        </p:spPr>
        <p:txBody>
          <a:bodyPr wrap="square" lIns="0" tIns="0" rIns="0" bIns="0" rtlCol="0"/>
          <a:lstStyle/>
          <a:p>
            <a:endParaRPr/>
          </a:p>
        </p:txBody>
      </p:sp>
      <p:sp>
        <p:nvSpPr>
          <p:cNvPr id="11" name="object 11"/>
          <p:cNvSpPr/>
          <p:nvPr/>
        </p:nvSpPr>
        <p:spPr>
          <a:xfrm>
            <a:off x="8388095" y="3776471"/>
            <a:ext cx="3804285" cy="954405"/>
          </a:xfrm>
          <a:custGeom>
            <a:avLst/>
            <a:gdLst/>
            <a:ahLst/>
            <a:cxnLst/>
            <a:rect l="l" t="t" r="r" b="b"/>
            <a:pathLst>
              <a:path w="3804284" h="954404">
                <a:moveTo>
                  <a:pt x="0" y="954023"/>
                </a:moveTo>
                <a:lnTo>
                  <a:pt x="3803904" y="954023"/>
                </a:lnTo>
                <a:lnTo>
                  <a:pt x="3803904" y="0"/>
                </a:lnTo>
                <a:lnTo>
                  <a:pt x="0" y="0"/>
                </a:lnTo>
                <a:lnTo>
                  <a:pt x="0" y="954023"/>
                </a:lnTo>
                <a:close/>
              </a:path>
            </a:pathLst>
          </a:custGeom>
          <a:solidFill>
            <a:srgbClr val="000000"/>
          </a:solidFill>
        </p:spPr>
        <p:txBody>
          <a:bodyPr wrap="square" lIns="0" tIns="0" rIns="0" bIns="0" rtlCol="0"/>
          <a:lstStyle/>
          <a:p>
            <a:endParaRPr/>
          </a:p>
        </p:txBody>
      </p:sp>
      <p:sp>
        <p:nvSpPr>
          <p:cNvPr id="12" name="object 12"/>
          <p:cNvSpPr txBox="1"/>
          <p:nvPr/>
        </p:nvSpPr>
        <p:spPr>
          <a:xfrm>
            <a:off x="8467470" y="3804284"/>
            <a:ext cx="3481704" cy="88011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FFFFFF"/>
                </a:solidFill>
                <a:latin typeface="Arial"/>
                <a:cs typeface="Arial"/>
              </a:rPr>
              <a:t>Are </a:t>
            </a:r>
            <a:r>
              <a:rPr sz="1400" spc="-5" dirty="0">
                <a:solidFill>
                  <a:srgbClr val="FFFFFF"/>
                </a:solidFill>
                <a:latin typeface="Arial"/>
                <a:cs typeface="Arial"/>
              </a:rPr>
              <a:t>your </a:t>
            </a:r>
            <a:r>
              <a:rPr sz="1400" dirty="0">
                <a:solidFill>
                  <a:srgbClr val="FFFFFF"/>
                </a:solidFill>
                <a:latin typeface="Arial"/>
                <a:cs typeface="Arial"/>
              </a:rPr>
              <a:t>parents married? </a:t>
            </a:r>
            <a:r>
              <a:rPr sz="1400" spc="-50" dirty="0">
                <a:solidFill>
                  <a:srgbClr val="FFFFFF"/>
                </a:solidFill>
                <a:latin typeface="Arial"/>
                <a:cs typeface="Arial"/>
              </a:rPr>
              <a:t>Yes </a:t>
            </a:r>
            <a:r>
              <a:rPr sz="1400" dirty="0">
                <a:solidFill>
                  <a:srgbClr val="FFFFFF"/>
                </a:solidFill>
                <a:latin typeface="Arial"/>
                <a:cs typeface="Arial"/>
              </a:rPr>
              <a:t>or </a:t>
            </a:r>
            <a:r>
              <a:rPr sz="1400" spc="-5" dirty="0">
                <a:solidFill>
                  <a:srgbClr val="FFFFFF"/>
                </a:solidFill>
                <a:latin typeface="Arial"/>
                <a:cs typeface="Arial"/>
              </a:rPr>
              <a:t>No? </a:t>
            </a:r>
            <a:r>
              <a:rPr sz="1400" dirty="0">
                <a:solidFill>
                  <a:srgbClr val="FFFFFF"/>
                </a:solidFill>
                <a:latin typeface="Arial"/>
                <a:cs typeface="Arial"/>
              </a:rPr>
              <a:t>If</a:t>
            </a:r>
            <a:r>
              <a:rPr sz="1400" spc="-145" dirty="0">
                <a:solidFill>
                  <a:srgbClr val="FFFFFF"/>
                </a:solidFill>
                <a:latin typeface="Arial"/>
                <a:cs typeface="Arial"/>
              </a:rPr>
              <a:t> </a:t>
            </a:r>
            <a:r>
              <a:rPr sz="1400" spc="-5" dirty="0">
                <a:solidFill>
                  <a:srgbClr val="FFFFFF"/>
                </a:solidFill>
                <a:latin typeface="Arial"/>
                <a:cs typeface="Arial"/>
              </a:rPr>
              <a:t>you  answered No, </a:t>
            </a:r>
            <a:r>
              <a:rPr sz="1400" dirty="0">
                <a:solidFill>
                  <a:srgbClr val="FFFFFF"/>
                </a:solidFill>
                <a:latin typeface="Arial"/>
                <a:cs typeface="Arial"/>
              </a:rPr>
              <a:t>skip a. and b. - </a:t>
            </a:r>
            <a:r>
              <a:rPr sz="1400" spc="-5" dirty="0">
                <a:solidFill>
                  <a:srgbClr val="FFFFFF"/>
                </a:solidFill>
                <a:latin typeface="Arial"/>
                <a:cs typeface="Arial"/>
              </a:rPr>
              <a:t>you have  </a:t>
            </a:r>
            <a:r>
              <a:rPr sz="1400" dirty="0">
                <a:solidFill>
                  <a:srgbClr val="FFFFFF"/>
                </a:solidFill>
                <a:latin typeface="Arial"/>
                <a:cs typeface="Arial"/>
              </a:rPr>
              <a:t>completed all of the Residency</a:t>
            </a:r>
            <a:r>
              <a:rPr sz="1400" spc="-165" dirty="0">
                <a:solidFill>
                  <a:srgbClr val="FFFFFF"/>
                </a:solidFill>
                <a:latin typeface="Arial"/>
                <a:cs typeface="Arial"/>
              </a:rPr>
              <a:t> </a:t>
            </a:r>
            <a:r>
              <a:rPr sz="1400" dirty="0">
                <a:solidFill>
                  <a:srgbClr val="FFFFFF"/>
                </a:solidFill>
                <a:latin typeface="Arial"/>
                <a:cs typeface="Arial"/>
              </a:rPr>
              <a:t>questions.</a:t>
            </a:r>
            <a:endParaRPr sz="1400">
              <a:latin typeface="Arial"/>
              <a:cs typeface="Arial"/>
            </a:endParaRPr>
          </a:p>
          <a:p>
            <a:pPr marL="12700">
              <a:lnSpc>
                <a:spcPct val="100000"/>
              </a:lnSpc>
              <a:spcBef>
                <a:spcPts val="5"/>
              </a:spcBef>
            </a:pPr>
            <a:r>
              <a:rPr sz="1400" dirty="0">
                <a:solidFill>
                  <a:srgbClr val="FFFFFF"/>
                </a:solidFill>
                <a:latin typeface="Arial"/>
                <a:cs typeface="Arial"/>
              </a:rPr>
              <a:t>Click </a:t>
            </a:r>
            <a:r>
              <a:rPr sz="1400" spc="-5" dirty="0">
                <a:solidFill>
                  <a:srgbClr val="FFFFFF"/>
                </a:solidFill>
                <a:latin typeface="Arial"/>
                <a:cs typeface="Arial"/>
              </a:rPr>
              <a:t>save </a:t>
            </a:r>
            <a:r>
              <a:rPr sz="1400" dirty="0">
                <a:solidFill>
                  <a:srgbClr val="FFFFFF"/>
                </a:solidFill>
                <a:latin typeface="Arial"/>
                <a:cs typeface="Arial"/>
              </a:rPr>
              <a:t>and continue to </a:t>
            </a:r>
            <a:r>
              <a:rPr sz="1400" spc="-5" dirty="0">
                <a:solidFill>
                  <a:srgbClr val="FFFFFF"/>
                </a:solidFill>
                <a:latin typeface="Arial"/>
                <a:cs typeface="Arial"/>
              </a:rPr>
              <a:t>next</a:t>
            </a:r>
            <a:r>
              <a:rPr sz="1400" spc="-110" dirty="0">
                <a:solidFill>
                  <a:srgbClr val="FFFFFF"/>
                </a:solidFill>
                <a:latin typeface="Arial"/>
                <a:cs typeface="Arial"/>
              </a:rPr>
              <a:t> </a:t>
            </a:r>
            <a:r>
              <a:rPr sz="1400" spc="-5" dirty="0">
                <a:solidFill>
                  <a:srgbClr val="FFFFFF"/>
                </a:solidFill>
                <a:latin typeface="Arial"/>
                <a:cs typeface="Arial"/>
              </a:rPr>
              <a:t>question.</a:t>
            </a:r>
            <a:endParaRPr sz="1400">
              <a:latin typeface="Arial"/>
              <a:cs typeface="Arial"/>
            </a:endParaRPr>
          </a:p>
        </p:txBody>
      </p:sp>
      <p:sp>
        <p:nvSpPr>
          <p:cNvPr id="13" name="object 13"/>
          <p:cNvSpPr txBox="1">
            <a:spLocks noGrp="1"/>
          </p:cNvSpPr>
          <p:nvPr>
            <p:ph type="title"/>
          </p:nvPr>
        </p:nvSpPr>
        <p:spPr>
          <a:xfrm>
            <a:off x="443585" y="253695"/>
            <a:ext cx="4581525" cy="391795"/>
          </a:xfrm>
          <a:prstGeom prst="rect">
            <a:avLst/>
          </a:prstGeom>
        </p:spPr>
        <p:txBody>
          <a:bodyPr vert="horz" wrap="square" lIns="0" tIns="12700" rIns="0" bIns="0" rtlCol="0">
            <a:spAutoFit/>
          </a:bodyPr>
          <a:lstStyle/>
          <a:p>
            <a:pPr marL="12700">
              <a:lnSpc>
                <a:spcPct val="100000"/>
              </a:lnSpc>
              <a:spcBef>
                <a:spcPts val="100"/>
              </a:spcBef>
            </a:pPr>
            <a:r>
              <a:rPr dirty="0"/>
              <a:t>Residency Information</a:t>
            </a:r>
            <a:r>
              <a:rPr spc="-105" dirty="0"/>
              <a:t> </a:t>
            </a:r>
            <a:r>
              <a:rPr dirty="0"/>
              <a:t>(continued)</a:t>
            </a:r>
          </a:p>
        </p:txBody>
      </p:sp>
      <p:sp>
        <p:nvSpPr>
          <p:cNvPr id="14" name="object 14"/>
          <p:cNvSpPr/>
          <p:nvPr/>
        </p:nvSpPr>
        <p:spPr>
          <a:xfrm>
            <a:off x="6259829" y="2974085"/>
            <a:ext cx="573405" cy="358140"/>
          </a:xfrm>
          <a:custGeom>
            <a:avLst/>
            <a:gdLst/>
            <a:ahLst/>
            <a:cxnLst/>
            <a:rect l="l" t="t" r="r" b="b"/>
            <a:pathLst>
              <a:path w="573404" h="358139">
                <a:moveTo>
                  <a:pt x="179070" y="0"/>
                </a:moveTo>
                <a:lnTo>
                  <a:pt x="0" y="179069"/>
                </a:lnTo>
                <a:lnTo>
                  <a:pt x="179070" y="358139"/>
                </a:lnTo>
                <a:lnTo>
                  <a:pt x="179070" y="268604"/>
                </a:lnTo>
                <a:lnTo>
                  <a:pt x="573024" y="268604"/>
                </a:lnTo>
                <a:lnTo>
                  <a:pt x="573024" y="89535"/>
                </a:lnTo>
                <a:lnTo>
                  <a:pt x="179070" y="89535"/>
                </a:lnTo>
                <a:lnTo>
                  <a:pt x="179070" y="0"/>
                </a:lnTo>
                <a:close/>
              </a:path>
            </a:pathLst>
          </a:custGeom>
          <a:solidFill>
            <a:srgbClr val="FF0000"/>
          </a:solidFill>
        </p:spPr>
        <p:txBody>
          <a:bodyPr wrap="square" lIns="0" tIns="0" rIns="0" bIns="0" rtlCol="0"/>
          <a:lstStyle/>
          <a:p>
            <a:endParaRPr/>
          </a:p>
        </p:txBody>
      </p:sp>
      <p:sp>
        <p:nvSpPr>
          <p:cNvPr id="15" name="object 15"/>
          <p:cNvSpPr/>
          <p:nvPr/>
        </p:nvSpPr>
        <p:spPr>
          <a:xfrm>
            <a:off x="6259829" y="2974085"/>
            <a:ext cx="573405" cy="358140"/>
          </a:xfrm>
          <a:custGeom>
            <a:avLst/>
            <a:gdLst/>
            <a:ahLst/>
            <a:cxnLst/>
            <a:rect l="l" t="t" r="r" b="b"/>
            <a:pathLst>
              <a:path w="573404" h="358139">
                <a:moveTo>
                  <a:pt x="0" y="179069"/>
                </a:moveTo>
                <a:lnTo>
                  <a:pt x="179070" y="0"/>
                </a:lnTo>
                <a:lnTo>
                  <a:pt x="179070" y="89535"/>
                </a:lnTo>
                <a:lnTo>
                  <a:pt x="573024" y="89535"/>
                </a:lnTo>
                <a:lnTo>
                  <a:pt x="573024" y="268604"/>
                </a:lnTo>
                <a:lnTo>
                  <a:pt x="179070" y="268604"/>
                </a:lnTo>
                <a:lnTo>
                  <a:pt x="179070" y="358139"/>
                </a:lnTo>
                <a:lnTo>
                  <a:pt x="0" y="179069"/>
                </a:lnTo>
                <a:close/>
              </a:path>
            </a:pathLst>
          </a:custGeom>
          <a:ln w="19812">
            <a:solidFill>
              <a:srgbClr val="000000"/>
            </a:solidFill>
          </a:ln>
        </p:spPr>
        <p:txBody>
          <a:bodyPr wrap="square" lIns="0" tIns="0" rIns="0" bIns="0" rtlCol="0"/>
          <a:lstStyle/>
          <a:p>
            <a:endParaRPr/>
          </a:p>
        </p:txBody>
      </p:sp>
      <p:sp>
        <p:nvSpPr>
          <p:cNvPr id="16" name="object 16"/>
          <p:cNvSpPr txBox="1"/>
          <p:nvPr/>
        </p:nvSpPr>
        <p:spPr>
          <a:xfrm>
            <a:off x="6832092" y="2999232"/>
            <a:ext cx="3234055" cy="307975"/>
          </a:xfrm>
          <a:prstGeom prst="rect">
            <a:avLst/>
          </a:prstGeom>
          <a:solidFill>
            <a:srgbClr val="000000"/>
          </a:solidFill>
        </p:spPr>
        <p:txBody>
          <a:bodyPr vert="horz" wrap="square" lIns="0" tIns="40005" rIns="0" bIns="0" rtlCol="0">
            <a:spAutoFit/>
          </a:bodyPr>
          <a:lstStyle/>
          <a:p>
            <a:pPr marL="92075">
              <a:lnSpc>
                <a:spcPct val="100000"/>
              </a:lnSpc>
              <a:spcBef>
                <a:spcPts val="315"/>
              </a:spcBef>
            </a:pPr>
            <a:r>
              <a:rPr sz="1400" dirty="0">
                <a:solidFill>
                  <a:srgbClr val="FFFFFF"/>
                </a:solidFill>
                <a:latin typeface="Arial"/>
                <a:cs typeface="Arial"/>
              </a:rPr>
              <a:t>Does </a:t>
            </a:r>
            <a:r>
              <a:rPr sz="1400" spc="-5" dirty="0">
                <a:solidFill>
                  <a:srgbClr val="FFFFFF"/>
                </a:solidFill>
                <a:latin typeface="Arial"/>
                <a:cs typeface="Arial"/>
              </a:rPr>
              <a:t>your </a:t>
            </a:r>
            <a:r>
              <a:rPr sz="1400" dirty="0">
                <a:solidFill>
                  <a:srgbClr val="FFFFFF"/>
                </a:solidFill>
                <a:latin typeface="Arial"/>
                <a:cs typeface="Arial"/>
              </a:rPr>
              <a:t>parent </a:t>
            </a:r>
            <a:r>
              <a:rPr sz="1400" spc="-5" dirty="0">
                <a:solidFill>
                  <a:srgbClr val="FFFFFF"/>
                </a:solidFill>
                <a:latin typeface="Arial"/>
                <a:cs typeface="Arial"/>
              </a:rPr>
              <a:t>have </a:t>
            </a:r>
            <a:r>
              <a:rPr sz="1400" dirty="0">
                <a:solidFill>
                  <a:srgbClr val="FFFFFF"/>
                </a:solidFill>
                <a:latin typeface="Arial"/>
                <a:cs typeface="Arial"/>
              </a:rPr>
              <a:t>a job in</a:t>
            </a:r>
            <a:r>
              <a:rPr sz="1400" spc="-145" dirty="0">
                <a:solidFill>
                  <a:srgbClr val="FFFFFF"/>
                </a:solidFill>
                <a:latin typeface="Arial"/>
                <a:cs typeface="Arial"/>
              </a:rPr>
              <a:t> </a:t>
            </a:r>
            <a:r>
              <a:rPr sz="1400" spc="-30" dirty="0">
                <a:solidFill>
                  <a:srgbClr val="FFFFFF"/>
                </a:solidFill>
                <a:latin typeface="Arial"/>
                <a:cs typeface="Arial"/>
              </a:rPr>
              <a:t>Texas?</a:t>
            </a:r>
            <a:endParaRPr sz="1400">
              <a:latin typeface="Arial"/>
              <a:cs typeface="Arial"/>
            </a:endParaRPr>
          </a:p>
        </p:txBody>
      </p:sp>
      <p:sp>
        <p:nvSpPr>
          <p:cNvPr id="17" name="object 17"/>
          <p:cNvSpPr/>
          <p:nvPr/>
        </p:nvSpPr>
        <p:spPr>
          <a:xfrm>
            <a:off x="4772405" y="3518153"/>
            <a:ext cx="573405" cy="358140"/>
          </a:xfrm>
          <a:custGeom>
            <a:avLst/>
            <a:gdLst/>
            <a:ahLst/>
            <a:cxnLst/>
            <a:rect l="l" t="t" r="r" b="b"/>
            <a:pathLst>
              <a:path w="573404" h="358139">
                <a:moveTo>
                  <a:pt x="393954" y="0"/>
                </a:moveTo>
                <a:lnTo>
                  <a:pt x="393954" y="89535"/>
                </a:lnTo>
                <a:lnTo>
                  <a:pt x="0" y="89535"/>
                </a:lnTo>
                <a:lnTo>
                  <a:pt x="0" y="268605"/>
                </a:lnTo>
                <a:lnTo>
                  <a:pt x="393954" y="268605"/>
                </a:lnTo>
                <a:lnTo>
                  <a:pt x="393954" y="358140"/>
                </a:lnTo>
                <a:lnTo>
                  <a:pt x="573024" y="179070"/>
                </a:lnTo>
                <a:lnTo>
                  <a:pt x="393954" y="0"/>
                </a:lnTo>
                <a:close/>
              </a:path>
            </a:pathLst>
          </a:custGeom>
          <a:solidFill>
            <a:srgbClr val="FF0000"/>
          </a:solidFill>
        </p:spPr>
        <p:txBody>
          <a:bodyPr wrap="square" lIns="0" tIns="0" rIns="0" bIns="0" rtlCol="0"/>
          <a:lstStyle/>
          <a:p>
            <a:endParaRPr/>
          </a:p>
        </p:txBody>
      </p:sp>
      <p:sp>
        <p:nvSpPr>
          <p:cNvPr id="18" name="object 18"/>
          <p:cNvSpPr/>
          <p:nvPr/>
        </p:nvSpPr>
        <p:spPr>
          <a:xfrm>
            <a:off x="4772405" y="3518153"/>
            <a:ext cx="573405" cy="358140"/>
          </a:xfrm>
          <a:custGeom>
            <a:avLst/>
            <a:gdLst/>
            <a:ahLst/>
            <a:cxnLst/>
            <a:rect l="l" t="t" r="r" b="b"/>
            <a:pathLst>
              <a:path w="573404" h="358139">
                <a:moveTo>
                  <a:pt x="573024" y="179070"/>
                </a:moveTo>
                <a:lnTo>
                  <a:pt x="393954" y="358140"/>
                </a:lnTo>
                <a:lnTo>
                  <a:pt x="393954" y="268605"/>
                </a:lnTo>
                <a:lnTo>
                  <a:pt x="0" y="268605"/>
                </a:lnTo>
                <a:lnTo>
                  <a:pt x="0" y="89535"/>
                </a:lnTo>
                <a:lnTo>
                  <a:pt x="393954" y="89535"/>
                </a:lnTo>
                <a:lnTo>
                  <a:pt x="393954" y="0"/>
                </a:lnTo>
                <a:lnTo>
                  <a:pt x="573024" y="179070"/>
                </a:lnTo>
                <a:close/>
              </a:path>
            </a:pathLst>
          </a:custGeom>
          <a:ln w="19812">
            <a:solidFill>
              <a:srgbClr val="000000"/>
            </a:solidFill>
          </a:ln>
        </p:spPr>
        <p:txBody>
          <a:bodyPr wrap="square" lIns="0" tIns="0" rIns="0" bIns="0" rtlCol="0"/>
          <a:lstStyle/>
          <a:p>
            <a:endParaRPr/>
          </a:p>
        </p:txBody>
      </p:sp>
      <p:sp>
        <p:nvSpPr>
          <p:cNvPr id="19" name="object 19"/>
          <p:cNvSpPr/>
          <p:nvPr/>
        </p:nvSpPr>
        <p:spPr>
          <a:xfrm>
            <a:off x="565404" y="3596640"/>
            <a:ext cx="4206240" cy="524510"/>
          </a:xfrm>
          <a:custGeom>
            <a:avLst/>
            <a:gdLst/>
            <a:ahLst/>
            <a:cxnLst/>
            <a:rect l="l" t="t" r="r" b="b"/>
            <a:pathLst>
              <a:path w="4206240" h="524510">
                <a:moveTo>
                  <a:pt x="0" y="524256"/>
                </a:moveTo>
                <a:lnTo>
                  <a:pt x="4206240" y="524256"/>
                </a:lnTo>
                <a:lnTo>
                  <a:pt x="4206240" y="0"/>
                </a:lnTo>
                <a:lnTo>
                  <a:pt x="0" y="0"/>
                </a:lnTo>
                <a:lnTo>
                  <a:pt x="0" y="524256"/>
                </a:lnTo>
                <a:close/>
              </a:path>
            </a:pathLst>
          </a:custGeom>
          <a:solidFill>
            <a:srgbClr val="000000"/>
          </a:solidFill>
        </p:spPr>
        <p:txBody>
          <a:bodyPr wrap="square" lIns="0" tIns="0" rIns="0" bIns="0" rtlCol="0"/>
          <a:lstStyle/>
          <a:p>
            <a:endParaRPr/>
          </a:p>
        </p:txBody>
      </p:sp>
      <p:sp>
        <p:nvSpPr>
          <p:cNvPr id="20" name="object 20"/>
          <p:cNvSpPr txBox="1"/>
          <p:nvPr/>
        </p:nvSpPr>
        <p:spPr>
          <a:xfrm>
            <a:off x="644144" y="3625088"/>
            <a:ext cx="3881754" cy="452755"/>
          </a:xfrm>
          <a:prstGeom prst="rect">
            <a:avLst/>
          </a:prstGeom>
        </p:spPr>
        <p:txBody>
          <a:bodyPr vert="horz" wrap="square" lIns="0" tIns="12700" rIns="0" bIns="0" rtlCol="0">
            <a:spAutoFit/>
          </a:bodyPr>
          <a:lstStyle/>
          <a:p>
            <a:pPr marL="12700" marR="5080">
              <a:lnSpc>
                <a:spcPct val="100000"/>
              </a:lnSpc>
              <a:spcBef>
                <a:spcPts val="100"/>
              </a:spcBef>
            </a:pPr>
            <a:r>
              <a:rPr sz="1400" spc="-5" dirty="0">
                <a:solidFill>
                  <a:srgbClr val="FFFFFF"/>
                </a:solidFill>
                <a:latin typeface="Arial"/>
                <a:cs typeface="Arial"/>
              </a:rPr>
              <a:t>Does your </a:t>
            </a:r>
            <a:r>
              <a:rPr sz="1400" dirty="0">
                <a:solidFill>
                  <a:srgbClr val="FFFFFF"/>
                </a:solidFill>
                <a:latin typeface="Arial"/>
                <a:cs typeface="Arial"/>
              </a:rPr>
              <a:t>parent </a:t>
            </a:r>
            <a:r>
              <a:rPr sz="1400" spc="-5" dirty="0">
                <a:solidFill>
                  <a:srgbClr val="FFFFFF"/>
                </a:solidFill>
                <a:latin typeface="Arial"/>
                <a:cs typeface="Arial"/>
              </a:rPr>
              <a:t>receive government</a:t>
            </a:r>
            <a:r>
              <a:rPr sz="1400" spc="-85" dirty="0">
                <a:solidFill>
                  <a:srgbClr val="FFFFFF"/>
                </a:solidFill>
                <a:latin typeface="Arial"/>
                <a:cs typeface="Arial"/>
              </a:rPr>
              <a:t> </a:t>
            </a:r>
            <a:r>
              <a:rPr sz="1400" dirty="0">
                <a:solidFill>
                  <a:srgbClr val="FFFFFF"/>
                </a:solidFill>
                <a:latin typeface="Arial"/>
                <a:cs typeface="Arial"/>
              </a:rPr>
              <a:t>assistance  such as disability checks or food</a:t>
            </a:r>
            <a:r>
              <a:rPr sz="1400" spc="-185" dirty="0">
                <a:solidFill>
                  <a:srgbClr val="FFFFFF"/>
                </a:solidFill>
                <a:latin typeface="Arial"/>
                <a:cs typeface="Arial"/>
              </a:rPr>
              <a:t> </a:t>
            </a:r>
            <a:r>
              <a:rPr sz="1400" dirty="0">
                <a:solidFill>
                  <a:srgbClr val="FFFFFF"/>
                </a:solidFill>
                <a:latin typeface="Arial"/>
                <a:cs typeface="Arial"/>
              </a:rPr>
              <a:t>stamps?</a:t>
            </a:r>
            <a:endParaRPr sz="1400">
              <a:latin typeface="Arial"/>
              <a:cs typeface="Arial"/>
            </a:endParaRPr>
          </a:p>
        </p:txBody>
      </p:sp>
      <p:sp>
        <p:nvSpPr>
          <p:cNvPr id="21" name="object 21"/>
          <p:cNvSpPr/>
          <p:nvPr/>
        </p:nvSpPr>
        <p:spPr>
          <a:xfrm>
            <a:off x="6688073" y="5295138"/>
            <a:ext cx="574675" cy="358140"/>
          </a:xfrm>
          <a:custGeom>
            <a:avLst/>
            <a:gdLst/>
            <a:ahLst/>
            <a:cxnLst/>
            <a:rect l="l" t="t" r="r" b="b"/>
            <a:pathLst>
              <a:path w="574675" h="358139">
                <a:moveTo>
                  <a:pt x="179070" y="0"/>
                </a:moveTo>
                <a:lnTo>
                  <a:pt x="0" y="179070"/>
                </a:lnTo>
                <a:lnTo>
                  <a:pt x="179070" y="358140"/>
                </a:lnTo>
                <a:lnTo>
                  <a:pt x="179070" y="268605"/>
                </a:lnTo>
                <a:lnTo>
                  <a:pt x="574548" y="268605"/>
                </a:lnTo>
                <a:lnTo>
                  <a:pt x="574548" y="89534"/>
                </a:lnTo>
                <a:lnTo>
                  <a:pt x="179070" y="89534"/>
                </a:lnTo>
                <a:lnTo>
                  <a:pt x="179070" y="0"/>
                </a:lnTo>
                <a:close/>
              </a:path>
            </a:pathLst>
          </a:custGeom>
          <a:solidFill>
            <a:srgbClr val="FF0000"/>
          </a:solidFill>
        </p:spPr>
        <p:txBody>
          <a:bodyPr wrap="square" lIns="0" tIns="0" rIns="0" bIns="0" rtlCol="0"/>
          <a:lstStyle/>
          <a:p>
            <a:endParaRPr/>
          </a:p>
        </p:txBody>
      </p:sp>
      <p:sp>
        <p:nvSpPr>
          <p:cNvPr id="22" name="object 22"/>
          <p:cNvSpPr/>
          <p:nvPr/>
        </p:nvSpPr>
        <p:spPr>
          <a:xfrm>
            <a:off x="6688073" y="5295138"/>
            <a:ext cx="574675" cy="358140"/>
          </a:xfrm>
          <a:custGeom>
            <a:avLst/>
            <a:gdLst/>
            <a:ahLst/>
            <a:cxnLst/>
            <a:rect l="l" t="t" r="r" b="b"/>
            <a:pathLst>
              <a:path w="574675" h="358139">
                <a:moveTo>
                  <a:pt x="0" y="179070"/>
                </a:moveTo>
                <a:lnTo>
                  <a:pt x="179070" y="0"/>
                </a:lnTo>
                <a:lnTo>
                  <a:pt x="179070" y="89534"/>
                </a:lnTo>
                <a:lnTo>
                  <a:pt x="574548" y="89534"/>
                </a:lnTo>
                <a:lnTo>
                  <a:pt x="574548" y="268605"/>
                </a:lnTo>
                <a:lnTo>
                  <a:pt x="179070" y="268605"/>
                </a:lnTo>
                <a:lnTo>
                  <a:pt x="179070" y="358140"/>
                </a:lnTo>
                <a:lnTo>
                  <a:pt x="0" y="179070"/>
                </a:lnTo>
                <a:close/>
              </a:path>
            </a:pathLst>
          </a:custGeom>
          <a:ln w="19812">
            <a:solidFill>
              <a:srgbClr val="000000"/>
            </a:solidFill>
          </a:ln>
        </p:spPr>
        <p:txBody>
          <a:bodyPr wrap="square" lIns="0" tIns="0" rIns="0" bIns="0" rtlCol="0"/>
          <a:lstStyle/>
          <a:p>
            <a:endParaRPr/>
          </a:p>
        </p:txBody>
      </p:sp>
      <p:sp>
        <p:nvSpPr>
          <p:cNvPr id="23" name="object 23"/>
          <p:cNvSpPr/>
          <p:nvPr/>
        </p:nvSpPr>
        <p:spPr>
          <a:xfrm>
            <a:off x="7261859" y="5113020"/>
            <a:ext cx="3804285" cy="954405"/>
          </a:xfrm>
          <a:custGeom>
            <a:avLst/>
            <a:gdLst/>
            <a:ahLst/>
            <a:cxnLst/>
            <a:rect l="l" t="t" r="r" b="b"/>
            <a:pathLst>
              <a:path w="3804284" h="954404">
                <a:moveTo>
                  <a:pt x="0" y="954023"/>
                </a:moveTo>
                <a:lnTo>
                  <a:pt x="3803904" y="954023"/>
                </a:lnTo>
                <a:lnTo>
                  <a:pt x="3803904" y="0"/>
                </a:lnTo>
                <a:lnTo>
                  <a:pt x="0" y="0"/>
                </a:lnTo>
                <a:lnTo>
                  <a:pt x="0" y="954023"/>
                </a:lnTo>
                <a:close/>
              </a:path>
            </a:pathLst>
          </a:custGeom>
          <a:solidFill>
            <a:srgbClr val="000000"/>
          </a:solidFill>
        </p:spPr>
        <p:txBody>
          <a:bodyPr wrap="square" lIns="0" tIns="0" rIns="0" bIns="0" rtlCol="0"/>
          <a:lstStyle/>
          <a:p>
            <a:endParaRPr/>
          </a:p>
        </p:txBody>
      </p:sp>
      <p:sp>
        <p:nvSpPr>
          <p:cNvPr id="24" name="object 24"/>
          <p:cNvSpPr txBox="1"/>
          <p:nvPr/>
        </p:nvSpPr>
        <p:spPr>
          <a:xfrm>
            <a:off x="7340854" y="5140274"/>
            <a:ext cx="3286125" cy="666750"/>
          </a:xfrm>
          <a:prstGeom prst="rect">
            <a:avLst/>
          </a:prstGeom>
        </p:spPr>
        <p:txBody>
          <a:bodyPr vert="horz" wrap="square" lIns="0" tIns="13335" rIns="0" bIns="0" rtlCol="0">
            <a:spAutoFit/>
          </a:bodyPr>
          <a:lstStyle/>
          <a:p>
            <a:pPr marL="12700" marR="5080" algn="just">
              <a:lnSpc>
                <a:spcPct val="100000"/>
              </a:lnSpc>
              <a:spcBef>
                <a:spcPts val="105"/>
              </a:spcBef>
            </a:pPr>
            <a:r>
              <a:rPr sz="1400" dirty="0">
                <a:solidFill>
                  <a:srgbClr val="FFFFFF"/>
                </a:solidFill>
                <a:latin typeface="Arial"/>
                <a:cs typeface="Arial"/>
              </a:rPr>
              <a:t>How many </a:t>
            </a:r>
            <a:r>
              <a:rPr sz="1400" spc="-5" dirty="0">
                <a:solidFill>
                  <a:srgbClr val="FFFFFF"/>
                </a:solidFill>
                <a:latin typeface="Arial"/>
                <a:cs typeface="Arial"/>
              </a:rPr>
              <a:t>years have your </a:t>
            </a:r>
            <a:r>
              <a:rPr sz="1400" dirty="0">
                <a:solidFill>
                  <a:srgbClr val="FFFFFF"/>
                </a:solidFill>
                <a:latin typeface="Arial"/>
                <a:cs typeface="Arial"/>
              </a:rPr>
              <a:t>parents been  married? </a:t>
            </a:r>
            <a:r>
              <a:rPr sz="1400" spc="-5" dirty="0">
                <a:solidFill>
                  <a:srgbClr val="FFFFFF"/>
                </a:solidFill>
                <a:latin typeface="Arial"/>
                <a:cs typeface="Arial"/>
              </a:rPr>
              <a:t>This </a:t>
            </a:r>
            <a:r>
              <a:rPr sz="1400" dirty="0">
                <a:solidFill>
                  <a:srgbClr val="FFFFFF"/>
                </a:solidFill>
                <a:latin typeface="Arial"/>
                <a:cs typeface="Arial"/>
              </a:rPr>
              <a:t>is just an </a:t>
            </a:r>
            <a:r>
              <a:rPr sz="1400" spc="-5" dirty="0">
                <a:solidFill>
                  <a:srgbClr val="FFFFFF"/>
                </a:solidFill>
                <a:latin typeface="Arial"/>
                <a:cs typeface="Arial"/>
              </a:rPr>
              <a:t>estimate. </a:t>
            </a:r>
            <a:r>
              <a:rPr sz="1400" dirty="0">
                <a:solidFill>
                  <a:srgbClr val="FFFFFF"/>
                </a:solidFill>
                <a:latin typeface="Arial"/>
                <a:cs typeface="Arial"/>
              </a:rPr>
              <a:t>If </a:t>
            </a:r>
            <a:r>
              <a:rPr sz="1400" spc="-5" dirty="0">
                <a:solidFill>
                  <a:srgbClr val="FFFFFF"/>
                </a:solidFill>
                <a:latin typeface="Arial"/>
                <a:cs typeface="Arial"/>
              </a:rPr>
              <a:t>your  </a:t>
            </a:r>
            <a:r>
              <a:rPr sz="1400" dirty="0">
                <a:solidFill>
                  <a:srgbClr val="FFFFFF"/>
                </a:solidFill>
                <a:latin typeface="Arial"/>
                <a:cs typeface="Arial"/>
              </a:rPr>
              <a:t>parents </a:t>
            </a:r>
            <a:r>
              <a:rPr sz="1400" spc="-5" dirty="0">
                <a:solidFill>
                  <a:srgbClr val="FFFFFF"/>
                </a:solidFill>
                <a:latin typeface="Arial"/>
                <a:cs typeface="Arial"/>
              </a:rPr>
              <a:t>have </a:t>
            </a:r>
            <a:r>
              <a:rPr sz="1400" dirty="0">
                <a:solidFill>
                  <a:srgbClr val="FFFFFF"/>
                </a:solidFill>
                <a:latin typeface="Arial"/>
                <a:cs typeface="Arial"/>
              </a:rPr>
              <a:t>been married all of </a:t>
            </a:r>
            <a:r>
              <a:rPr sz="1400" spc="-5" dirty="0">
                <a:solidFill>
                  <a:srgbClr val="FFFFFF"/>
                </a:solidFill>
                <a:latin typeface="Arial"/>
                <a:cs typeface="Arial"/>
              </a:rPr>
              <a:t>your</a:t>
            </a:r>
            <a:r>
              <a:rPr sz="1400" spc="-170" dirty="0">
                <a:solidFill>
                  <a:srgbClr val="FFFFFF"/>
                </a:solidFill>
                <a:latin typeface="Arial"/>
                <a:cs typeface="Arial"/>
              </a:rPr>
              <a:t> </a:t>
            </a:r>
            <a:r>
              <a:rPr sz="1400" dirty="0">
                <a:solidFill>
                  <a:srgbClr val="FFFFFF"/>
                </a:solidFill>
                <a:latin typeface="Arial"/>
                <a:cs typeface="Arial"/>
              </a:rPr>
              <a:t>life,</a:t>
            </a:r>
            <a:endParaRPr sz="1400">
              <a:latin typeface="Arial"/>
              <a:cs typeface="Arial"/>
            </a:endParaRPr>
          </a:p>
        </p:txBody>
      </p:sp>
      <p:sp>
        <p:nvSpPr>
          <p:cNvPr id="25" name="object 25"/>
          <p:cNvSpPr txBox="1"/>
          <p:nvPr/>
        </p:nvSpPr>
        <p:spPr>
          <a:xfrm>
            <a:off x="7340854" y="5780938"/>
            <a:ext cx="363220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enter </a:t>
            </a:r>
            <a:r>
              <a:rPr sz="1400" spc="-5" dirty="0">
                <a:solidFill>
                  <a:srgbClr val="FFFFFF"/>
                </a:solidFill>
                <a:latin typeface="Arial"/>
                <a:cs typeface="Arial"/>
              </a:rPr>
              <a:t>your </a:t>
            </a:r>
            <a:r>
              <a:rPr sz="1400" dirty="0">
                <a:solidFill>
                  <a:srgbClr val="FFFFFF"/>
                </a:solidFill>
                <a:latin typeface="Arial"/>
                <a:cs typeface="Arial"/>
              </a:rPr>
              <a:t>age for the </a:t>
            </a:r>
            <a:r>
              <a:rPr sz="1400" spc="-5" dirty="0">
                <a:solidFill>
                  <a:srgbClr val="FFFFFF"/>
                </a:solidFill>
                <a:latin typeface="Arial"/>
                <a:cs typeface="Arial"/>
              </a:rPr>
              <a:t>answer </a:t>
            </a:r>
            <a:r>
              <a:rPr sz="1400" dirty="0">
                <a:solidFill>
                  <a:srgbClr val="FFFFFF"/>
                </a:solidFill>
                <a:latin typeface="Arial"/>
                <a:cs typeface="Arial"/>
              </a:rPr>
              <a:t>to this</a:t>
            </a:r>
            <a:r>
              <a:rPr sz="1400" spc="-175" dirty="0">
                <a:solidFill>
                  <a:srgbClr val="FFFFFF"/>
                </a:solidFill>
                <a:latin typeface="Arial"/>
                <a:cs typeface="Arial"/>
              </a:rPr>
              <a:t> </a:t>
            </a:r>
            <a:r>
              <a:rPr sz="1400" dirty="0">
                <a:solidFill>
                  <a:srgbClr val="FFFFFF"/>
                </a:solidFill>
                <a:latin typeface="Arial"/>
                <a:cs typeface="Arial"/>
              </a:rPr>
              <a:t>question.</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1720595" y="1187196"/>
            <a:ext cx="8711184" cy="53842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67421" y="2669285"/>
            <a:ext cx="4537075" cy="1440180"/>
          </a:xfrm>
          <a:custGeom>
            <a:avLst/>
            <a:gdLst/>
            <a:ahLst/>
            <a:cxnLst/>
            <a:rect l="l" t="t" r="r" b="b"/>
            <a:pathLst>
              <a:path w="4537075" h="1440179">
                <a:moveTo>
                  <a:pt x="0" y="1440180"/>
                </a:moveTo>
                <a:lnTo>
                  <a:pt x="4536948" y="1440180"/>
                </a:lnTo>
                <a:lnTo>
                  <a:pt x="4536948" y="0"/>
                </a:lnTo>
                <a:lnTo>
                  <a:pt x="0" y="0"/>
                </a:lnTo>
                <a:lnTo>
                  <a:pt x="0" y="1440180"/>
                </a:lnTo>
                <a:close/>
              </a:path>
            </a:pathLst>
          </a:custGeom>
          <a:solidFill>
            <a:srgbClr val="000000"/>
          </a:solidFill>
        </p:spPr>
        <p:txBody>
          <a:bodyPr wrap="square" lIns="0" tIns="0" rIns="0" bIns="0" rtlCol="0"/>
          <a:lstStyle/>
          <a:p>
            <a:endParaRPr/>
          </a:p>
        </p:txBody>
      </p:sp>
      <p:sp>
        <p:nvSpPr>
          <p:cNvPr id="5" name="object 5"/>
          <p:cNvSpPr/>
          <p:nvPr/>
        </p:nvSpPr>
        <p:spPr>
          <a:xfrm>
            <a:off x="7567421" y="2669285"/>
            <a:ext cx="4537075" cy="1440180"/>
          </a:xfrm>
          <a:custGeom>
            <a:avLst/>
            <a:gdLst/>
            <a:ahLst/>
            <a:cxnLst/>
            <a:rect l="l" t="t" r="r" b="b"/>
            <a:pathLst>
              <a:path w="4537075" h="1440179">
                <a:moveTo>
                  <a:pt x="0" y="1440180"/>
                </a:moveTo>
                <a:lnTo>
                  <a:pt x="4536948" y="1440180"/>
                </a:lnTo>
                <a:lnTo>
                  <a:pt x="4536948" y="0"/>
                </a:lnTo>
                <a:lnTo>
                  <a:pt x="0" y="0"/>
                </a:lnTo>
                <a:lnTo>
                  <a:pt x="0" y="1440180"/>
                </a:lnTo>
                <a:close/>
              </a:path>
            </a:pathLst>
          </a:custGeom>
          <a:ln w="19811">
            <a:solidFill>
              <a:srgbClr val="000000"/>
            </a:solidFill>
          </a:ln>
        </p:spPr>
        <p:txBody>
          <a:bodyPr wrap="square" lIns="0" tIns="0" rIns="0" bIns="0" rtlCol="0"/>
          <a:lstStyle/>
          <a:p>
            <a:endParaRPr/>
          </a:p>
        </p:txBody>
      </p:sp>
      <p:sp>
        <p:nvSpPr>
          <p:cNvPr id="6" name="object 6"/>
          <p:cNvSpPr txBox="1"/>
          <p:nvPr/>
        </p:nvSpPr>
        <p:spPr>
          <a:xfrm>
            <a:off x="7652766" y="2884423"/>
            <a:ext cx="4361815" cy="1000760"/>
          </a:xfrm>
          <a:prstGeom prst="rect">
            <a:avLst/>
          </a:prstGeom>
        </p:spPr>
        <p:txBody>
          <a:bodyPr vert="horz" wrap="square" lIns="0" tIns="12065" rIns="0" bIns="0" rtlCol="0">
            <a:spAutoFit/>
          </a:bodyPr>
          <a:lstStyle/>
          <a:p>
            <a:pPr marL="3175" algn="ctr">
              <a:lnSpc>
                <a:spcPct val="100000"/>
              </a:lnSpc>
              <a:spcBef>
                <a:spcPts val="95"/>
              </a:spcBef>
            </a:pPr>
            <a:r>
              <a:rPr sz="1600" b="1" u="heavy" spc="-5" dirty="0">
                <a:solidFill>
                  <a:srgbClr val="FFFFFF"/>
                </a:solidFill>
                <a:uFill>
                  <a:solidFill>
                    <a:srgbClr val="FFFFFF"/>
                  </a:solidFill>
                </a:uFill>
                <a:latin typeface="Arial"/>
                <a:cs typeface="Arial"/>
              </a:rPr>
              <a:t>Do </a:t>
            </a:r>
            <a:r>
              <a:rPr sz="1600" b="1" u="heavy" spc="-10" dirty="0">
                <a:solidFill>
                  <a:srgbClr val="FFFFFF"/>
                </a:solidFill>
                <a:uFill>
                  <a:solidFill>
                    <a:srgbClr val="FFFFFF"/>
                  </a:solidFill>
                </a:uFill>
                <a:latin typeface="Arial"/>
                <a:cs typeface="Arial"/>
              </a:rPr>
              <a:t>not </a:t>
            </a:r>
            <a:r>
              <a:rPr sz="1600" b="1" u="heavy" spc="-5" dirty="0">
                <a:solidFill>
                  <a:srgbClr val="FFFFFF"/>
                </a:solidFill>
                <a:uFill>
                  <a:solidFill>
                    <a:srgbClr val="FFFFFF"/>
                  </a:solidFill>
                </a:uFill>
                <a:latin typeface="Arial"/>
                <a:cs typeface="Arial"/>
              </a:rPr>
              <a:t>use nicknames or</a:t>
            </a:r>
            <a:r>
              <a:rPr sz="1600" b="1" u="heavy" spc="75" dirty="0">
                <a:solidFill>
                  <a:srgbClr val="FFFFFF"/>
                </a:solidFill>
                <a:uFill>
                  <a:solidFill>
                    <a:srgbClr val="FFFFFF"/>
                  </a:solidFill>
                </a:uFill>
                <a:latin typeface="Arial"/>
                <a:cs typeface="Arial"/>
              </a:rPr>
              <a:t> </a:t>
            </a:r>
            <a:r>
              <a:rPr sz="1600" b="1" u="heavy" spc="-10" dirty="0">
                <a:solidFill>
                  <a:srgbClr val="FFFFFF"/>
                </a:solidFill>
                <a:uFill>
                  <a:solidFill>
                    <a:srgbClr val="FFFFFF"/>
                  </a:solidFill>
                </a:uFill>
                <a:latin typeface="Arial"/>
                <a:cs typeface="Arial"/>
              </a:rPr>
              <a:t>abbreviations.</a:t>
            </a:r>
            <a:endParaRPr sz="1600">
              <a:latin typeface="Arial"/>
              <a:cs typeface="Arial"/>
            </a:endParaRPr>
          </a:p>
          <a:p>
            <a:pPr algn="ctr">
              <a:lnSpc>
                <a:spcPct val="100000"/>
              </a:lnSpc>
            </a:pPr>
            <a:r>
              <a:rPr sz="1600" spc="-5" dirty="0">
                <a:solidFill>
                  <a:srgbClr val="FFFFFF"/>
                </a:solidFill>
                <a:latin typeface="Arial"/>
                <a:cs typeface="Arial"/>
              </a:rPr>
              <a:t>Enter </a:t>
            </a:r>
            <a:r>
              <a:rPr sz="1600" spc="-10" dirty="0">
                <a:solidFill>
                  <a:srgbClr val="FFFFFF"/>
                </a:solidFill>
                <a:latin typeface="Arial"/>
                <a:cs typeface="Arial"/>
              </a:rPr>
              <a:t>your </a:t>
            </a:r>
            <a:r>
              <a:rPr sz="1600" spc="-5" dirty="0">
                <a:solidFill>
                  <a:srgbClr val="FFFFFF"/>
                </a:solidFill>
                <a:latin typeface="Arial"/>
                <a:cs typeface="Arial"/>
              </a:rPr>
              <a:t>full, legal last, first, and middle</a:t>
            </a:r>
            <a:r>
              <a:rPr sz="1600" spc="90" dirty="0">
                <a:solidFill>
                  <a:srgbClr val="FFFFFF"/>
                </a:solidFill>
                <a:latin typeface="Arial"/>
                <a:cs typeface="Arial"/>
              </a:rPr>
              <a:t> </a:t>
            </a:r>
            <a:r>
              <a:rPr sz="1600" spc="-5" dirty="0">
                <a:solidFill>
                  <a:srgbClr val="FFFFFF"/>
                </a:solidFill>
                <a:latin typeface="Arial"/>
                <a:cs typeface="Arial"/>
              </a:rPr>
              <a:t>name.</a:t>
            </a:r>
            <a:endParaRPr sz="1600">
              <a:latin typeface="Arial"/>
              <a:cs typeface="Arial"/>
            </a:endParaRPr>
          </a:p>
          <a:p>
            <a:pPr algn="ctr">
              <a:lnSpc>
                <a:spcPct val="100000"/>
              </a:lnSpc>
            </a:pPr>
            <a:r>
              <a:rPr sz="1600" spc="-5" dirty="0">
                <a:solidFill>
                  <a:srgbClr val="FFFFFF"/>
                </a:solidFill>
                <a:latin typeface="Arial"/>
                <a:cs typeface="Arial"/>
              </a:rPr>
              <a:t>This information will be used for </a:t>
            </a:r>
            <a:r>
              <a:rPr sz="1600" spc="-10" dirty="0">
                <a:solidFill>
                  <a:srgbClr val="FFFFFF"/>
                </a:solidFill>
                <a:latin typeface="Arial"/>
                <a:cs typeface="Arial"/>
              </a:rPr>
              <a:t>your</a:t>
            </a:r>
            <a:r>
              <a:rPr sz="1600" spc="50" dirty="0">
                <a:solidFill>
                  <a:srgbClr val="FFFFFF"/>
                </a:solidFill>
                <a:latin typeface="Arial"/>
                <a:cs typeface="Arial"/>
              </a:rPr>
              <a:t> </a:t>
            </a:r>
            <a:r>
              <a:rPr sz="1600" spc="-5" dirty="0">
                <a:solidFill>
                  <a:srgbClr val="FFFFFF"/>
                </a:solidFill>
                <a:latin typeface="Arial"/>
                <a:cs typeface="Arial"/>
              </a:rPr>
              <a:t>official</a:t>
            </a:r>
            <a:endParaRPr sz="1600">
              <a:latin typeface="Arial"/>
              <a:cs typeface="Arial"/>
            </a:endParaRPr>
          </a:p>
          <a:p>
            <a:pPr marL="3175" algn="ctr">
              <a:lnSpc>
                <a:spcPct val="100000"/>
              </a:lnSpc>
            </a:pPr>
            <a:r>
              <a:rPr sz="1600" spc="-5" dirty="0">
                <a:solidFill>
                  <a:srgbClr val="FFFFFF"/>
                </a:solidFill>
                <a:latin typeface="Arial"/>
                <a:cs typeface="Arial"/>
              </a:rPr>
              <a:t>college</a:t>
            </a:r>
            <a:r>
              <a:rPr sz="1600" spc="-30" dirty="0">
                <a:solidFill>
                  <a:srgbClr val="FFFFFF"/>
                </a:solidFill>
                <a:latin typeface="Arial"/>
                <a:cs typeface="Arial"/>
              </a:rPr>
              <a:t> </a:t>
            </a:r>
            <a:r>
              <a:rPr sz="1600" spc="-5" dirty="0">
                <a:solidFill>
                  <a:srgbClr val="FFFFFF"/>
                </a:solidFill>
                <a:latin typeface="Arial"/>
                <a:cs typeface="Arial"/>
              </a:rPr>
              <a:t>record.</a:t>
            </a:r>
            <a:endParaRPr sz="1600">
              <a:latin typeface="Arial"/>
              <a:cs typeface="Arial"/>
            </a:endParaRPr>
          </a:p>
        </p:txBody>
      </p:sp>
      <p:sp>
        <p:nvSpPr>
          <p:cNvPr id="7" name="object 7"/>
          <p:cNvSpPr/>
          <p:nvPr/>
        </p:nvSpPr>
        <p:spPr>
          <a:xfrm>
            <a:off x="6956297" y="3065526"/>
            <a:ext cx="692150" cy="576580"/>
          </a:xfrm>
          <a:custGeom>
            <a:avLst/>
            <a:gdLst/>
            <a:ahLst/>
            <a:cxnLst/>
            <a:rect l="l" t="t" r="r" b="b"/>
            <a:pathLst>
              <a:path w="692150" h="576579">
                <a:moveTo>
                  <a:pt x="288035" y="0"/>
                </a:moveTo>
                <a:lnTo>
                  <a:pt x="0" y="288036"/>
                </a:lnTo>
                <a:lnTo>
                  <a:pt x="288035" y="576072"/>
                </a:lnTo>
                <a:lnTo>
                  <a:pt x="288035" y="432053"/>
                </a:lnTo>
                <a:lnTo>
                  <a:pt x="691896" y="432053"/>
                </a:lnTo>
                <a:lnTo>
                  <a:pt x="691896" y="144018"/>
                </a:lnTo>
                <a:lnTo>
                  <a:pt x="288035" y="144018"/>
                </a:lnTo>
                <a:lnTo>
                  <a:pt x="288035" y="0"/>
                </a:lnTo>
                <a:close/>
              </a:path>
            </a:pathLst>
          </a:custGeom>
          <a:solidFill>
            <a:srgbClr val="FF0000"/>
          </a:solidFill>
        </p:spPr>
        <p:txBody>
          <a:bodyPr wrap="square" lIns="0" tIns="0" rIns="0" bIns="0" rtlCol="0"/>
          <a:lstStyle/>
          <a:p>
            <a:endParaRPr/>
          </a:p>
        </p:txBody>
      </p:sp>
      <p:sp>
        <p:nvSpPr>
          <p:cNvPr id="8" name="object 8"/>
          <p:cNvSpPr/>
          <p:nvPr/>
        </p:nvSpPr>
        <p:spPr>
          <a:xfrm>
            <a:off x="6956297" y="3065526"/>
            <a:ext cx="692150" cy="576580"/>
          </a:xfrm>
          <a:custGeom>
            <a:avLst/>
            <a:gdLst/>
            <a:ahLst/>
            <a:cxnLst/>
            <a:rect l="l" t="t" r="r" b="b"/>
            <a:pathLst>
              <a:path w="692150" h="576579">
                <a:moveTo>
                  <a:pt x="0" y="288036"/>
                </a:moveTo>
                <a:lnTo>
                  <a:pt x="288035" y="0"/>
                </a:lnTo>
                <a:lnTo>
                  <a:pt x="288035" y="144018"/>
                </a:lnTo>
                <a:lnTo>
                  <a:pt x="691896" y="144018"/>
                </a:lnTo>
                <a:lnTo>
                  <a:pt x="691896" y="432053"/>
                </a:lnTo>
                <a:lnTo>
                  <a:pt x="288035" y="432053"/>
                </a:lnTo>
                <a:lnTo>
                  <a:pt x="288035" y="576072"/>
                </a:lnTo>
                <a:lnTo>
                  <a:pt x="0" y="288036"/>
                </a:lnTo>
                <a:close/>
              </a:path>
            </a:pathLst>
          </a:custGeom>
          <a:ln w="19812">
            <a:solidFill>
              <a:srgbClr val="000000"/>
            </a:solidFill>
          </a:ln>
        </p:spPr>
        <p:txBody>
          <a:bodyPr wrap="square" lIns="0" tIns="0" rIns="0" bIns="0" rtlCol="0"/>
          <a:lstStyle/>
          <a:p>
            <a:endParaRPr/>
          </a:p>
        </p:txBody>
      </p:sp>
      <p:sp>
        <p:nvSpPr>
          <p:cNvPr id="9" name="object 9"/>
          <p:cNvSpPr/>
          <p:nvPr/>
        </p:nvSpPr>
        <p:spPr>
          <a:xfrm>
            <a:off x="7567421" y="5854446"/>
            <a:ext cx="4537075" cy="859790"/>
          </a:xfrm>
          <a:custGeom>
            <a:avLst/>
            <a:gdLst/>
            <a:ahLst/>
            <a:cxnLst/>
            <a:rect l="l" t="t" r="r" b="b"/>
            <a:pathLst>
              <a:path w="4537075" h="859790">
                <a:moveTo>
                  <a:pt x="0" y="859535"/>
                </a:moveTo>
                <a:lnTo>
                  <a:pt x="4536948" y="859535"/>
                </a:lnTo>
                <a:lnTo>
                  <a:pt x="4536948" y="0"/>
                </a:lnTo>
                <a:lnTo>
                  <a:pt x="0" y="0"/>
                </a:lnTo>
                <a:lnTo>
                  <a:pt x="0" y="859535"/>
                </a:lnTo>
                <a:close/>
              </a:path>
            </a:pathLst>
          </a:custGeom>
          <a:solidFill>
            <a:srgbClr val="000000"/>
          </a:solidFill>
        </p:spPr>
        <p:txBody>
          <a:bodyPr wrap="square" lIns="0" tIns="0" rIns="0" bIns="0" rtlCol="0"/>
          <a:lstStyle/>
          <a:p>
            <a:endParaRPr/>
          </a:p>
        </p:txBody>
      </p:sp>
      <p:sp>
        <p:nvSpPr>
          <p:cNvPr id="10" name="object 10"/>
          <p:cNvSpPr/>
          <p:nvPr/>
        </p:nvSpPr>
        <p:spPr>
          <a:xfrm>
            <a:off x="7567421" y="5854446"/>
            <a:ext cx="4537075" cy="859790"/>
          </a:xfrm>
          <a:custGeom>
            <a:avLst/>
            <a:gdLst/>
            <a:ahLst/>
            <a:cxnLst/>
            <a:rect l="l" t="t" r="r" b="b"/>
            <a:pathLst>
              <a:path w="4537075" h="859790">
                <a:moveTo>
                  <a:pt x="0" y="859535"/>
                </a:moveTo>
                <a:lnTo>
                  <a:pt x="4536948" y="859535"/>
                </a:lnTo>
                <a:lnTo>
                  <a:pt x="4536948" y="0"/>
                </a:lnTo>
                <a:lnTo>
                  <a:pt x="0" y="0"/>
                </a:lnTo>
                <a:lnTo>
                  <a:pt x="0" y="859535"/>
                </a:lnTo>
                <a:close/>
              </a:path>
            </a:pathLst>
          </a:custGeom>
          <a:ln w="19812">
            <a:solidFill>
              <a:srgbClr val="000000"/>
            </a:solidFill>
          </a:ln>
        </p:spPr>
        <p:txBody>
          <a:bodyPr wrap="square" lIns="0" tIns="0" rIns="0" bIns="0" rtlCol="0"/>
          <a:lstStyle/>
          <a:p>
            <a:endParaRPr/>
          </a:p>
        </p:txBody>
      </p:sp>
      <p:sp>
        <p:nvSpPr>
          <p:cNvPr id="11" name="object 11"/>
          <p:cNvSpPr txBox="1"/>
          <p:nvPr/>
        </p:nvSpPr>
        <p:spPr>
          <a:xfrm>
            <a:off x="7931657" y="5902248"/>
            <a:ext cx="3804920" cy="756920"/>
          </a:xfrm>
          <a:prstGeom prst="rect">
            <a:avLst/>
          </a:prstGeom>
        </p:spPr>
        <p:txBody>
          <a:bodyPr vert="horz" wrap="square" lIns="0" tIns="12065" rIns="0" bIns="0" rtlCol="0">
            <a:spAutoFit/>
          </a:bodyPr>
          <a:lstStyle/>
          <a:p>
            <a:pPr marL="212090">
              <a:lnSpc>
                <a:spcPct val="100000"/>
              </a:lnSpc>
              <a:spcBef>
                <a:spcPts val="95"/>
              </a:spcBef>
            </a:pPr>
            <a:r>
              <a:rPr sz="1600" b="1" u="heavy" spc="-5" dirty="0">
                <a:solidFill>
                  <a:srgbClr val="FFFFFF"/>
                </a:solidFill>
                <a:uFill>
                  <a:solidFill>
                    <a:srgbClr val="FFFFFF"/>
                  </a:solidFill>
                </a:uFill>
                <a:latin typeface="Arial"/>
                <a:cs typeface="Arial"/>
              </a:rPr>
              <a:t>Do </a:t>
            </a:r>
            <a:r>
              <a:rPr sz="1600" b="1" u="heavy" spc="-10" dirty="0">
                <a:solidFill>
                  <a:srgbClr val="FFFFFF"/>
                </a:solidFill>
                <a:uFill>
                  <a:solidFill>
                    <a:srgbClr val="FFFFFF"/>
                  </a:solidFill>
                </a:uFill>
                <a:latin typeface="Arial"/>
                <a:cs typeface="Arial"/>
              </a:rPr>
              <a:t>not </a:t>
            </a:r>
            <a:r>
              <a:rPr sz="1600" b="1" u="heavy" spc="-5" dirty="0">
                <a:solidFill>
                  <a:srgbClr val="FFFFFF"/>
                </a:solidFill>
                <a:uFill>
                  <a:solidFill>
                    <a:srgbClr val="FFFFFF"/>
                  </a:solidFill>
                </a:uFill>
                <a:latin typeface="Arial"/>
                <a:cs typeface="Arial"/>
              </a:rPr>
              <a:t>use </a:t>
            </a:r>
            <a:r>
              <a:rPr sz="1600" b="1" u="heavy" spc="-15" dirty="0">
                <a:solidFill>
                  <a:srgbClr val="FFFFFF"/>
                </a:solidFill>
                <a:uFill>
                  <a:solidFill>
                    <a:srgbClr val="FFFFFF"/>
                  </a:solidFill>
                </a:uFill>
                <a:latin typeface="Arial"/>
                <a:cs typeface="Arial"/>
              </a:rPr>
              <a:t>your </a:t>
            </a:r>
            <a:r>
              <a:rPr sz="1600" b="1" u="heavy" spc="-5" dirty="0">
                <a:solidFill>
                  <a:srgbClr val="FFFFFF"/>
                </a:solidFill>
                <a:uFill>
                  <a:solidFill>
                    <a:srgbClr val="FFFFFF"/>
                  </a:solidFill>
                </a:uFill>
                <a:latin typeface="Arial"/>
                <a:cs typeface="Arial"/>
              </a:rPr>
              <a:t>high school</a:t>
            </a:r>
            <a:r>
              <a:rPr sz="1600" b="1" u="heavy" spc="100" dirty="0">
                <a:solidFill>
                  <a:srgbClr val="FFFFFF"/>
                </a:solidFill>
                <a:uFill>
                  <a:solidFill>
                    <a:srgbClr val="FFFFFF"/>
                  </a:solidFill>
                </a:uFill>
                <a:latin typeface="Arial"/>
                <a:cs typeface="Arial"/>
              </a:rPr>
              <a:t> </a:t>
            </a:r>
            <a:r>
              <a:rPr sz="1600" b="1" u="heavy" spc="-5" dirty="0">
                <a:solidFill>
                  <a:srgbClr val="FFFFFF"/>
                </a:solidFill>
                <a:uFill>
                  <a:solidFill>
                    <a:srgbClr val="FFFFFF"/>
                  </a:solidFill>
                </a:uFill>
                <a:latin typeface="Arial"/>
                <a:cs typeface="Arial"/>
              </a:rPr>
              <a:t>email!</a:t>
            </a:r>
            <a:endParaRPr sz="1600">
              <a:latin typeface="Arial"/>
              <a:cs typeface="Arial"/>
            </a:endParaRPr>
          </a:p>
          <a:p>
            <a:pPr marL="12700" marR="5080" algn="ctr">
              <a:lnSpc>
                <a:spcPct val="100000"/>
              </a:lnSpc>
            </a:pPr>
            <a:r>
              <a:rPr sz="1600" spc="-5" dirty="0">
                <a:solidFill>
                  <a:srgbClr val="FFFFFF"/>
                </a:solidFill>
                <a:latin typeface="Arial"/>
                <a:cs typeface="Arial"/>
              </a:rPr>
              <a:t>Enter </a:t>
            </a:r>
            <a:r>
              <a:rPr sz="1600" spc="-10" dirty="0">
                <a:solidFill>
                  <a:srgbClr val="FFFFFF"/>
                </a:solidFill>
                <a:latin typeface="Arial"/>
                <a:cs typeface="Arial"/>
              </a:rPr>
              <a:t>your </a:t>
            </a:r>
            <a:r>
              <a:rPr sz="1600" spc="-5" dirty="0">
                <a:solidFill>
                  <a:srgbClr val="FFFFFF"/>
                </a:solidFill>
                <a:latin typeface="Arial"/>
                <a:cs typeface="Arial"/>
              </a:rPr>
              <a:t>personal email address or </a:t>
            </a:r>
            <a:r>
              <a:rPr sz="1600" spc="-10" dirty="0">
                <a:solidFill>
                  <a:srgbClr val="FFFFFF"/>
                </a:solidFill>
                <a:latin typeface="Arial"/>
                <a:cs typeface="Arial"/>
              </a:rPr>
              <a:t>your  parent’s </a:t>
            </a:r>
            <a:r>
              <a:rPr sz="1600" spc="-5" dirty="0">
                <a:solidFill>
                  <a:srgbClr val="FFFFFF"/>
                </a:solidFill>
                <a:latin typeface="Arial"/>
                <a:cs typeface="Arial"/>
              </a:rPr>
              <a:t>email </a:t>
            </a:r>
            <a:r>
              <a:rPr sz="1600" spc="-10" dirty="0">
                <a:solidFill>
                  <a:srgbClr val="FFFFFF"/>
                </a:solidFill>
                <a:latin typeface="Arial"/>
                <a:cs typeface="Arial"/>
              </a:rPr>
              <a:t>address.</a:t>
            </a:r>
            <a:endParaRPr sz="1600">
              <a:latin typeface="Arial"/>
              <a:cs typeface="Arial"/>
            </a:endParaRPr>
          </a:p>
        </p:txBody>
      </p:sp>
      <p:sp>
        <p:nvSpPr>
          <p:cNvPr id="12" name="object 12"/>
          <p:cNvSpPr/>
          <p:nvPr/>
        </p:nvSpPr>
        <p:spPr>
          <a:xfrm>
            <a:off x="6956297" y="6020561"/>
            <a:ext cx="692150" cy="576580"/>
          </a:xfrm>
          <a:custGeom>
            <a:avLst/>
            <a:gdLst/>
            <a:ahLst/>
            <a:cxnLst/>
            <a:rect l="l" t="t" r="r" b="b"/>
            <a:pathLst>
              <a:path w="692150" h="576579">
                <a:moveTo>
                  <a:pt x="288035" y="0"/>
                </a:moveTo>
                <a:lnTo>
                  <a:pt x="0" y="288036"/>
                </a:lnTo>
                <a:lnTo>
                  <a:pt x="288035" y="576072"/>
                </a:lnTo>
                <a:lnTo>
                  <a:pt x="288035" y="432053"/>
                </a:lnTo>
                <a:lnTo>
                  <a:pt x="691896" y="432053"/>
                </a:lnTo>
                <a:lnTo>
                  <a:pt x="691896" y="144017"/>
                </a:lnTo>
                <a:lnTo>
                  <a:pt x="288035" y="144017"/>
                </a:lnTo>
                <a:lnTo>
                  <a:pt x="288035" y="0"/>
                </a:lnTo>
                <a:close/>
              </a:path>
            </a:pathLst>
          </a:custGeom>
          <a:solidFill>
            <a:srgbClr val="FF0000"/>
          </a:solidFill>
        </p:spPr>
        <p:txBody>
          <a:bodyPr wrap="square" lIns="0" tIns="0" rIns="0" bIns="0" rtlCol="0"/>
          <a:lstStyle/>
          <a:p>
            <a:endParaRPr/>
          </a:p>
        </p:txBody>
      </p:sp>
      <p:sp>
        <p:nvSpPr>
          <p:cNvPr id="13" name="object 13"/>
          <p:cNvSpPr/>
          <p:nvPr/>
        </p:nvSpPr>
        <p:spPr>
          <a:xfrm>
            <a:off x="6956297" y="6020561"/>
            <a:ext cx="692150" cy="576580"/>
          </a:xfrm>
          <a:custGeom>
            <a:avLst/>
            <a:gdLst/>
            <a:ahLst/>
            <a:cxnLst/>
            <a:rect l="l" t="t" r="r" b="b"/>
            <a:pathLst>
              <a:path w="692150" h="576579">
                <a:moveTo>
                  <a:pt x="0" y="288036"/>
                </a:moveTo>
                <a:lnTo>
                  <a:pt x="288035" y="0"/>
                </a:lnTo>
                <a:lnTo>
                  <a:pt x="288035" y="144017"/>
                </a:lnTo>
                <a:lnTo>
                  <a:pt x="691896" y="144017"/>
                </a:lnTo>
                <a:lnTo>
                  <a:pt x="691896" y="432053"/>
                </a:lnTo>
                <a:lnTo>
                  <a:pt x="288035" y="432053"/>
                </a:lnTo>
                <a:lnTo>
                  <a:pt x="288035" y="576072"/>
                </a:lnTo>
                <a:lnTo>
                  <a:pt x="0" y="288036"/>
                </a:lnTo>
                <a:close/>
              </a:path>
            </a:pathLst>
          </a:custGeom>
          <a:ln w="19811">
            <a:solidFill>
              <a:srgbClr val="000000"/>
            </a:solidFill>
          </a:ln>
        </p:spPr>
        <p:txBody>
          <a:bodyPr wrap="square" lIns="0" tIns="0" rIns="0" bIns="0" rtlCol="0"/>
          <a:lstStyle/>
          <a:p>
            <a:endParaRPr/>
          </a:p>
        </p:txBody>
      </p:sp>
      <p:sp>
        <p:nvSpPr>
          <p:cNvPr id="14" name="object 14"/>
          <p:cNvSpPr txBox="1"/>
          <p:nvPr/>
        </p:nvSpPr>
        <p:spPr>
          <a:xfrm>
            <a:off x="2057526" y="2396744"/>
            <a:ext cx="20510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0000"/>
                </a:solidFill>
                <a:latin typeface="Wingdings"/>
                <a:cs typeface="Wingdings"/>
              </a:rPr>
              <a:t></a:t>
            </a:r>
            <a:endParaRPr sz="1800">
              <a:latin typeface="Wingdings"/>
              <a:cs typeface="Wingdings"/>
            </a:endParaRPr>
          </a:p>
        </p:txBody>
      </p:sp>
      <p:sp>
        <p:nvSpPr>
          <p:cNvPr id="15" name="object 15"/>
          <p:cNvSpPr/>
          <p:nvPr/>
        </p:nvSpPr>
        <p:spPr>
          <a:xfrm>
            <a:off x="89153" y="2128266"/>
            <a:ext cx="1529080" cy="852169"/>
          </a:xfrm>
          <a:custGeom>
            <a:avLst/>
            <a:gdLst/>
            <a:ahLst/>
            <a:cxnLst/>
            <a:rect l="l" t="t" r="r" b="b"/>
            <a:pathLst>
              <a:path w="1529080" h="852169">
                <a:moveTo>
                  <a:pt x="0" y="851915"/>
                </a:moveTo>
                <a:lnTo>
                  <a:pt x="1528572" y="851915"/>
                </a:lnTo>
                <a:lnTo>
                  <a:pt x="1528572" y="0"/>
                </a:lnTo>
                <a:lnTo>
                  <a:pt x="0" y="0"/>
                </a:lnTo>
                <a:lnTo>
                  <a:pt x="0" y="851915"/>
                </a:lnTo>
                <a:close/>
              </a:path>
            </a:pathLst>
          </a:custGeom>
          <a:solidFill>
            <a:srgbClr val="000000"/>
          </a:solidFill>
        </p:spPr>
        <p:txBody>
          <a:bodyPr wrap="square" lIns="0" tIns="0" rIns="0" bIns="0" rtlCol="0"/>
          <a:lstStyle/>
          <a:p>
            <a:endParaRPr/>
          </a:p>
        </p:txBody>
      </p:sp>
      <p:sp>
        <p:nvSpPr>
          <p:cNvPr id="16" name="object 16"/>
          <p:cNvSpPr/>
          <p:nvPr/>
        </p:nvSpPr>
        <p:spPr>
          <a:xfrm>
            <a:off x="89153" y="2128266"/>
            <a:ext cx="1529080" cy="852169"/>
          </a:xfrm>
          <a:custGeom>
            <a:avLst/>
            <a:gdLst/>
            <a:ahLst/>
            <a:cxnLst/>
            <a:rect l="l" t="t" r="r" b="b"/>
            <a:pathLst>
              <a:path w="1529080" h="852169">
                <a:moveTo>
                  <a:pt x="0" y="851915"/>
                </a:moveTo>
                <a:lnTo>
                  <a:pt x="1528572" y="851915"/>
                </a:lnTo>
                <a:lnTo>
                  <a:pt x="1528572" y="0"/>
                </a:lnTo>
                <a:lnTo>
                  <a:pt x="0" y="0"/>
                </a:lnTo>
                <a:lnTo>
                  <a:pt x="0" y="851915"/>
                </a:lnTo>
                <a:close/>
              </a:path>
            </a:pathLst>
          </a:custGeom>
          <a:ln w="19812">
            <a:solidFill>
              <a:srgbClr val="000000"/>
            </a:solidFill>
          </a:ln>
        </p:spPr>
        <p:txBody>
          <a:bodyPr wrap="square" lIns="0" tIns="0" rIns="0" bIns="0" rtlCol="0"/>
          <a:lstStyle/>
          <a:p>
            <a:endParaRPr/>
          </a:p>
        </p:txBody>
      </p:sp>
      <p:sp>
        <p:nvSpPr>
          <p:cNvPr id="17" name="object 17"/>
          <p:cNvSpPr txBox="1"/>
          <p:nvPr/>
        </p:nvSpPr>
        <p:spPr>
          <a:xfrm>
            <a:off x="188163" y="2293111"/>
            <a:ext cx="1329055" cy="513080"/>
          </a:xfrm>
          <a:prstGeom prst="rect">
            <a:avLst/>
          </a:prstGeom>
        </p:spPr>
        <p:txBody>
          <a:bodyPr vert="horz" wrap="square" lIns="0" tIns="12065" rIns="0" bIns="0" rtlCol="0">
            <a:spAutoFit/>
          </a:bodyPr>
          <a:lstStyle/>
          <a:p>
            <a:pPr marL="12700" marR="5080" indent="120014">
              <a:lnSpc>
                <a:spcPct val="100000"/>
              </a:lnSpc>
              <a:spcBef>
                <a:spcPts val="95"/>
              </a:spcBef>
            </a:pPr>
            <a:r>
              <a:rPr sz="1600" spc="-5" dirty="0">
                <a:solidFill>
                  <a:srgbClr val="FFFFFF"/>
                </a:solidFill>
                <a:latin typeface="Arial"/>
                <a:cs typeface="Arial"/>
              </a:rPr>
              <a:t>Agree to the  Privacy</a:t>
            </a:r>
            <a:r>
              <a:rPr sz="1600" spc="-60" dirty="0">
                <a:solidFill>
                  <a:srgbClr val="FFFFFF"/>
                </a:solidFill>
                <a:latin typeface="Arial"/>
                <a:cs typeface="Arial"/>
              </a:rPr>
              <a:t> </a:t>
            </a:r>
            <a:r>
              <a:rPr sz="1600" spc="-25" dirty="0">
                <a:solidFill>
                  <a:srgbClr val="FFFFFF"/>
                </a:solidFill>
                <a:latin typeface="Arial"/>
                <a:cs typeface="Arial"/>
              </a:rPr>
              <a:t>Policy.</a:t>
            </a:r>
            <a:endParaRPr sz="1600">
              <a:latin typeface="Arial"/>
              <a:cs typeface="Arial"/>
            </a:endParaRPr>
          </a:p>
        </p:txBody>
      </p:sp>
      <p:sp>
        <p:nvSpPr>
          <p:cNvPr id="18" name="object 18"/>
          <p:cNvSpPr/>
          <p:nvPr/>
        </p:nvSpPr>
        <p:spPr>
          <a:xfrm>
            <a:off x="1549146" y="2426970"/>
            <a:ext cx="429895" cy="256540"/>
          </a:xfrm>
          <a:custGeom>
            <a:avLst/>
            <a:gdLst/>
            <a:ahLst/>
            <a:cxnLst/>
            <a:rect l="l" t="t" r="r" b="b"/>
            <a:pathLst>
              <a:path w="429894" h="256539">
                <a:moveTo>
                  <a:pt x="301752" y="0"/>
                </a:moveTo>
                <a:lnTo>
                  <a:pt x="301752" y="64007"/>
                </a:lnTo>
                <a:lnTo>
                  <a:pt x="0" y="64007"/>
                </a:lnTo>
                <a:lnTo>
                  <a:pt x="0" y="192024"/>
                </a:lnTo>
                <a:lnTo>
                  <a:pt x="301752" y="192024"/>
                </a:lnTo>
                <a:lnTo>
                  <a:pt x="301752" y="256031"/>
                </a:lnTo>
                <a:lnTo>
                  <a:pt x="429767" y="128015"/>
                </a:lnTo>
                <a:lnTo>
                  <a:pt x="301752" y="0"/>
                </a:lnTo>
                <a:close/>
              </a:path>
            </a:pathLst>
          </a:custGeom>
          <a:solidFill>
            <a:srgbClr val="FF0000"/>
          </a:solidFill>
        </p:spPr>
        <p:txBody>
          <a:bodyPr wrap="square" lIns="0" tIns="0" rIns="0" bIns="0" rtlCol="0"/>
          <a:lstStyle/>
          <a:p>
            <a:endParaRPr/>
          </a:p>
        </p:txBody>
      </p:sp>
      <p:sp>
        <p:nvSpPr>
          <p:cNvPr id="19" name="object 19"/>
          <p:cNvSpPr/>
          <p:nvPr/>
        </p:nvSpPr>
        <p:spPr>
          <a:xfrm>
            <a:off x="1549146" y="2426970"/>
            <a:ext cx="429895" cy="256540"/>
          </a:xfrm>
          <a:custGeom>
            <a:avLst/>
            <a:gdLst/>
            <a:ahLst/>
            <a:cxnLst/>
            <a:rect l="l" t="t" r="r" b="b"/>
            <a:pathLst>
              <a:path w="429894" h="256539">
                <a:moveTo>
                  <a:pt x="429767" y="128015"/>
                </a:moveTo>
                <a:lnTo>
                  <a:pt x="301752" y="256031"/>
                </a:lnTo>
                <a:lnTo>
                  <a:pt x="301752" y="192024"/>
                </a:lnTo>
                <a:lnTo>
                  <a:pt x="0" y="192024"/>
                </a:lnTo>
                <a:lnTo>
                  <a:pt x="0" y="64007"/>
                </a:lnTo>
                <a:lnTo>
                  <a:pt x="301752" y="64007"/>
                </a:lnTo>
                <a:lnTo>
                  <a:pt x="301752" y="0"/>
                </a:lnTo>
                <a:lnTo>
                  <a:pt x="429767" y="128015"/>
                </a:lnTo>
                <a:close/>
              </a:path>
            </a:pathLst>
          </a:custGeom>
          <a:ln w="19812">
            <a:solidFill>
              <a:srgbClr val="000000"/>
            </a:solidFill>
          </a:ln>
        </p:spPr>
        <p:txBody>
          <a:bodyPr wrap="square" lIns="0" tIns="0" rIns="0" bIns="0" rtlCol="0"/>
          <a:lstStyle/>
          <a:p>
            <a:endParaRPr/>
          </a:p>
        </p:txBody>
      </p:sp>
      <p:sp>
        <p:nvSpPr>
          <p:cNvPr id="20" name="object 2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My</a:t>
            </a:r>
            <a:r>
              <a:rPr spc="-55" dirty="0"/>
              <a:t> </a:t>
            </a:r>
            <a:r>
              <a:rPr spc="-10" dirty="0"/>
              <a:t>Profile:</a:t>
            </a:r>
          </a:p>
        </p:txBody>
      </p:sp>
      <p:sp>
        <p:nvSpPr>
          <p:cNvPr id="21" name="object 21"/>
          <p:cNvSpPr txBox="1"/>
          <p:nvPr/>
        </p:nvSpPr>
        <p:spPr>
          <a:xfrm>
            <a:off x="264668" y="485013"/>
            <a:ext cx="10176510" cy="6362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Times New Roman"/>
                <a:cs typeface="Times New Roman"/>
              </a:rPr>
              <a:t>Agree to the Privacy </a:t>
            </a:r>
            <a:r>
              <a:rPr sz="2000" spc="-5" dirty="0">
                <a:solidFill>
                  <a:srgbClr val="FFFFFF"/>
                </a:solidFill>
                <a:latin typeface="Times New Roman"/>
                <a:cs typeface="Times New Roman"/>
              </a:rPr>
              <a:t>Policy </a:t>
            </a:r>
            <a:r>
              <a:rPr sz="2000" dirty="0">
                <a:solidFill>
                  <a:srgbClr val="FFFFFF"/>
                </a:solidFill>
                <a:latin typeface="Times New Roman"/>
                <a:cs typeface="Times New Roman"/>
              </a:rPr>
              <a:t>and enter in your personal </a:t>
            </a:r>
            <a:r>
              <a:rPr sz="2000" spc="-5" dirty="0">
                <a:solidFill>
                  <a:srgbClr val="FFFFFF"/>
                </a:solidFill>
                <a:latin typeface="Times New Roman"/>
                <a:cs typeface="Times New Roman"/>
              </a:rPr>
              <a:t>information. </a:t>
            </a:r>
            <a:r>
              <a:rPr sz="2000" dirty="0">
                <a:solidFill>
                  <a:srgbClr val="FFFFFF"/>
                </a:solidFill>
                <a:latin typeface="Times New Roman"/>
                <a:cs typeface="Times New Roman"/>
              </a:rPr>
              <a:t>It will </a:t>
            </a:r>
            <a:r>
              <a:rPr sz="2000" spc="-5" dirty="0">
                <a:solidFill>
                  <a:srgbClr val="FFFFFF"/>
                </a:solidFill>
                <a:latin typeface="Times New Roman"/>
                <a:cs typeface="Times New Roman"/>
              </a:rPr>
              <a:t>take </a:t>
            </a:r>
            <a:r>
              <a:rPr sz="2000" dirty="0">
                <a:solidFill>
                  <a:srgbClr val="FFFFFF"/>
                </a:solidFill>
                <a:latin typeface="Times New Roman"/>
                <a:cs typeface="Times New Roman"/>
              </a:rPr>
              <a:t>you several</a:t>
            </a:r>
            <a:r>
              <a:rPr sz="2000" spc="-190" dirty="0">
                <a:solidFill>
                  <a:srgbClr val="FFFFFF"/>
                </a:solidFill>
                <a:latin typeface="Times New Roman"/>
                <a:cs typeface="Times New Roman"/>
              </a:rPr>
              <a:t> </a:t>
            </a:r>
            <a:r>
              <a:rPr sz="2000" spc="-5" dirty="0">
                <a:solidFill>
                  <a:srgbClr val="FFFFFF"/>
                </a:solidFill>
                <a:latin typeface="Times New Roman"/>
                <a:cs typeface="Times New Roman"/>
              </a:rPr>
              <a:t>minutes</a:t>
            </a:r>
            <a:endParaRPr sz="2000">
              <a:latin typeface="Times New Roman"/>
              <a:cs typeface="Times New Roman"/>
            </a:endParaRPr>
          </a:p>
          <a:p>
            <a:pPr marL="12700">
              <a:lnSpc>
                <a:spcPct val="100000"/>
              </a:lnSpc>
            </a:pPr>
            <a:r>
              <a:rPr sz="2000" dirty="0">
                <a:solidFill>
                  <a:srgbClr val="FFFFFF"/>
                </a:solidFill>
                <a:latin typeface="Times New Roman"/>
                <a:cs typeface="Times New Roman"/>
              </a:rPr>
              <a:t>to </a:t>
            </a:r>
            <a:r>
              <a:rPr sz="2000" spc="-5" dirty="0">
                <a:solidFill>
                  <a:srgbClr val="FFFFFF"/>
                </a:solidFill>
                <a:latin typeface="Times New Roman"/>
                <a:cs typeface="Times New Roman"/>
              </a:rPr>
              <a:t>complete </a:t>
            </a:r>
            <a:r>
              <a:rPr sz="2000" dirty="0">
                <a:solidFill>
                  <a:srgbClr val="FFFFFF"/>
                </a:solidFill>
                <a:latin typeface="Times New Roman"/>
                <a:cs typeface="Times New Roman"/>
              </a:rPr>
              <a:t>the </a:t>
            </a:r>
            <a:r>
              <a:rPr sz="2000" spc="-5" dirty="0">
                <a:solidFill>
                  <a:srgbClr val="FFFFFF"/>
                </a:solidFill>
                <a:latin typeface="Times New Roman"/>
                <a:cs typeface="Times New Roman"/>
              </a:rPr>
              <a:t>My </a:t>
            </a:r>
            <a:r>
              <a:rPr sz="2000" dirty="0">
                <a:solidFill>
                  <a:srgbClr val="FFFFFF"/>
                </a:solidFill>
                <a:latin typeface="Times New Roman"/>
                <a:cs typeface="Times New Roman"/>
              </a:rPr>
              <a:t>Profile page. Please take your </a:t>
            </a:r>
            <a:r>
              <a:rPr sz="2000" spc="-10" dirty="0">
                <a:solidFill>
                  <a:srgbClr val="FFFFFF"/>
                </a:solidFill>
                <a:latin typeface="Times New Roman"/>
                <a:cs typeface="Times New Roman"/>
              </a:rPr>
              <a:t>time </a:t>
            </a:r>
            <a:r>
              <a:rPr sz="2000" dirty="0">
                <a:solidFill>
                  <a:srgbClr val="FFFFFF"/>
                </a:solidFill>
                <a:latin typeface="Times New Roman"/>
                <a:cs typeface="Times New Roman"/>
              </a:rPr>
              <a:t>and enter in your </a:t>
            </a:r>
            <a:r>
              <a:rPr sz="2000" spc="-5" dirty="0">
                <a:solidFill>
                  <a:srgbClr val="FFFFFF"/>
                </a:solidFill>
                <a:latin typeface="Times New Roman"/>
                <a:cs typeface="Times New Roman"/>
              </a:rPr>
              <a:t>information</a:t>
            </a:r>
            <a:r>
              <a:rPr sz="2000" spc="-190" dirty="0">
                <a:solidFill>
                  <a:srgbClr val="FFFFFF"/>
                </a:solidFill>
                <a:latin typeface="Times New Roman"/>
                <a:cs typeface="Times New Roman"/>
              </a:rPr>
              <a:t> </a:t>
            </a:r>
            <a:r>
              <a:rPr sz="2000" spc="-15" dirty="0">
                <a:solidFill>
                  <a:srgbClr val="FFFFFF"/>
                </a:solidFill>
                <a:latin typeface="Times New Roman"/>
                <a:cs typeface="Times New Roman"/>
              </a:rPr>
              <a:t>accurately.</a:t>
            </a:r>
            <a:endParaRPr sz="20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292608" y="1040891"/>
            <a:ext cx="8491728" cy="47762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8036" y="1036319"/>
            <a:ext cx="8501380" cy="4785360"/>
          </a:xfrm>
          <a:custGeom>
            <a:avLst/>
            <a:gdLst/>
            <a:ahLst/>
            <a:cxnLst/>
            <a:rect l="l" t="t" r="r" b="b"/>
            <a:pathLst>
              <a:path w="8501380" h="4785360">
                <a:moveTo>
                  <a:pt x="0" y="4785359"/>
                </a:moveTo>
                <a:lnTo>
                  <a:pt x="8500872" y="4785359"/>
                </a:lnTo>
                <a:lnTo>
                  <a:pt x="8500872" y="0"/>
                </a:lnTo>
                <a:lnTo>
                  <a:pt x="0" y="0"/>
                </a:lnTo>
                <a:lnTo>
                  <a:pt x="0" y="4785359"/>
                </a:lnTo>
                <a:close/>
              </a:path>
            </a:pathLst>
          </a:custGeom>
          <a:ln w="9144">
            <a:solidFill>
              <a:srgbClr val="000000"/>
            </a:solidFill>
          </a:ln>
        </p:spPr>
        <p:txBody>
          <a:bodyPr wrap="square" lIns="0" tIns="0" rIns="0" bIns="0" rtlCol="0"/>
          <a:lstStyle/>
          <a:p>
            <a:endParaRPr/>
          </a:p>
        </p:txBody>
      </p:sp>
      <p:sp>
        <p:nvSpPr>
          <p:cNvPr id="5" name="object 5"/>
          <p:cNvSpPr/>
          <p:nvPr/>
        </p:nvSpPr>
        <p:spPr>
          <a:xfrm>
            <a:off x="5399532" y="2880360"/>
            <a:ext cx="6588252" cy="37063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94959" y="2875788"/>
            <a:ext cx="6597650" cy="3716020"/>
          </a:xfrm>
          <a:custGeom>
            <a:avLst/>
            <a:gdLst/>
            <a:ahLst/>
            <a:cxnLst/>
            <a:rect l="l" t="t" r="r" b="b"/>
            <a:pathLst>
              <a:path w="6597650" h="3716020">
                <a:moveTo>
                  <a:pt x="0" y="3715512"/>
                </a:moveTo>
                <a:lnTo>
                  <a:pt x="6597396" y="3715512"/>
                </a:lnTo>
                <a:lnTo>
                  <a:pt x="6597396" y="0"/>
                </a:lnTo>
                <a:lnTo>
                  <a:pt x="0" y="0"/>
                </a:lnTo>
                <a:lnTo>
                  <a:pt x="0" y="3715512"/>
                </a:lnTo>
                <a:close/>
              </a:path>
            </a:pathLst>
          </a:custGeom>
          <a:ln w="9144">
            <a:solidFill>
              <a:srgbClr val="000000"/>
            </a:solidFill>
          </a:ln>
        </p:spPr>
        <p:txBody>
          <a:bodyPr wrap="square" lIns="0" tIns="0" rIns="0" bIns="0" rtlCol="0"/>
          <a:lstStyle/>
          <a:p>
            <a:endParaRPr/>
          </a:p>
        </p:txBody>
      </p:sp>
      <p:sp>
        <p:nvSpPr>
          <p:cNvPr id="7" name="object 7"/>
          <p:cNvSpPr/>
          <p:nvPr/>
        </p:nvSpPr>
        <p:spPr>
          <a:xfrm>
            <a:off x="4046982" y="4527041"/>
            <a:ext cx="699770" cy="414655"/>
          </a:xfrm>
          <a:custGeom>
            <a:avLst/>
            <a:gdLst/>
            <a:ahLst/>
            <a:cxnLst/>
            <a:rect l="l" t="t" r="r" b="b"/>
            <a:pathLst>
              <a:path w="699770" h="414654">
                <a:moveTo>
                  <a:pt x="492251" y="0"/>
                </a:moveTo>
                <a:lnTo>
                  <a:pt x="492251" y="103631"/>
                </a:lnTo>
                <a:lnTo>
                  <a:pt x="0" y="103631"/>
                </a:lnTo>
                <a:lnTo>
                  <a:pt x="0" y="310895"/>
                </a:lnTo>
                <a:lnTo>
                  <a:pt x="492251" y="310895"/>
                </a:lnTo>
                <a:lnTo>
                  <a:pt x="492251" y="414527"/>
                </a:lnTo>
                <a:lnTo>
                  <a:pt x="699515" y="207263"/>
                </a:lnTo>
                <a:lnTo>
                  <a:pt x="492251" y="0"/>
                </a:lnTo>
                <a:close/>
              </a:path>
            </a:pathLst>
          </a:custGeom>
          <a:solidFill>
            <a:srgbClr val="FF0000"/>
          </a:solidFill>
        </p:spPr>
        <p:txBody>
          <a:bodyPr wrap="square" lIns="0" tIns="0" rIns="0" bIns="0" rtlCol="0"/>
          <a:lstStyle/>
          <a:p>
            <a:endParaRPr/>
          </a:p>
        </p:txBody>
      </p:sp>
      <p:sp>
        <p:nvSpPr>
          <p:cNvPr id="8" name="object 8"/>
          <p:cNvSpPr/>
          <p:nvPr/>
        </p:nvSpPr>
        <p:spPr>
          <a:xfrm>
            <a:off x="4046982" y="4527041"/>
            <a:ext cx="699770" cy="414655"/>
          </a:xfrm>
          <a:custGeom>
            <a:avLst/>
            <a:gdLst/>
            <a:ahLst/>
            <a:cxnLst/>
            <a:rect l="l" t="t" r="r" b="b"/>
            <a:pathLst>
              <a:path w="699770" h="414654">
                <a:moveTo>
                  <a:pt x="699515" y="207263"/>
                </a:moveTo>
                <a:lnTo>
                  <a:pt x="492251" y="414527"/>
                </a:lnTo>
                <a:lnTo>
                  <a:pt x="492251" y="310895"/>
                </a:lnTo>
                <a:lnTo>
                  <a:pt x="0" y="310895"/>
                </a:lnTo>
                <a:lnTo>
                  <a:pt x="0" y="103631"/>
                </a:lnTo>
                <a:lnTo>
                  <a:pt x="492251" y="103631"/>
                </a:lnTo>
                <a:lnTo>
                  <a:pt x="492251" y="0"/>
                </a:lnTo>
                <a:lnTo>
                  <a:pt x="699515" y="207263"/>
                </a:lnTo>
                <a:close/>
              </a:path>
            </a:pathLst>
          </a:custGeom>
          <a:ln w="19811">
            <a:solidFill>
              <a:srgbClr val="000000"/>
            </a:solidFill>
          </a:ln>
        </p:spPr>
        <p:txBody>
          <a:bodyPr wrap="square" lIns="0" tIns="0" rIns="0" bIns="0" rtlCol="0"/>
          <a:lstStyle/>
          <a:p>
            <a:endParaRPr/>
          </a:p>
        </p:txBody>
      </p:sp>
      <p:sp>
        <p:nvSpPr>
          <p:cNvPr id="9" name="object 9"/>
          <p:cNvSpPr/>
          <p:nvPr/>
        </p:nvSpPr>
        <p:spPr>
          <a:xfrm>
            <a:off x="9716516" y="5983922"/>
            <a:ext cx="408305" cy="386715"/>
          </a:xfrm>
          <a:custGeom>
            <a:avLst/>
            <a:gdLst/>
            <a:ahLst/>
            <a:cxnLst/>
            <a:rect l="l" t="t" r="r" b="b"/>
            <a:pathLst>
              <a:path w="408304" h="386714">
                <a:moveTo>
                  <a:pt x="8889" y="201904"/>
                </a:moveTo>
                <a:lnTo>
                  <a:pt x="0" y="377253"/>
                </a:lnTo>
                <a:lnTo>
                  <a:pt x="175259" y="386156"/>
                </a:lnTo>
                <a:lnTo>
                  <a:pt x="133730" y="340093"/>
                </a:lnTo>
                <a:lnTo>
                  <a:pt x="235699" y="247967"/>
                </a:lnTo>
                <a:lnTo>
                  <a:pt x="50545" y="247967"/>
                </a:lnTo>
                <a:lnTo>
                  <a:pt x="8889" y="201904"/>
                </a:lnTo>
                <a:close/>
              </a:path>
              <a:path w="408304" h="386714">
                <a:moveTo>
                  <a:pt x="324992" y="0"/>
                </a:moveTo>
                <a:lnTo>
                  <a:pt x="50545" y="247967"/>
                </a:lnTo>
                <a:lnTo>
                  <a:pt x="235699" y="247967"/>
                </a:lnTo>
                <a:lnTo>
                  <a:pt x="408177" y="92138"/>
                </a:lnTo>
                <a:lnTo>
                  <a:pt x="324992" y="0"/>
                </a:lnTo>
                <a:close/>
              </a:path>
            </a:pathLst>
          </a:custGeom>
          <a:solidFill>
            <a:srgbClr val="FF0000"/>
          </a:solidFill>
        </p:spPr>
        <p:txBody>
          <a:bodyPr wrap="square" lIns="0" tIns="0" rIns="0" bIns="0" rtlCol="0"/>
          <a:lstStyle/>
          <a:p>
            <a:endParaRPr/>
          </a:p>
        </p:txBody>
      </p:sp>
      <p:sp>
        <p:nvSpPr>
          <p:cNvPr id="10" name="object 10"/>
          <p:cNvSpPr/>
          <p:nvPr/>
        </p:nvSpPr>
        <p:spPr>
          <a:xfrm>
            <a:off x="9716516" y="5983922"/>
            <a:ext cx="408305" cy="386715"/>
          </a:xfrm>
          <a:custGeom>
            <a:avLst/>
            <a:gdLst/>
            <a:ahLst/>
            <a:cxnLst/>
            <a:rect l="l" t="t" r="r" b="b"/>
            <a:pathLst>
              <a:path w="408304" h="386714">
                <a:moveTo>
                  <a:pt x="0" y="377253"/>
                </a:moveTo>
                <a:lnTo>
                  <a:pt x="8889" y="201904"/>
                </a:lnTo>
                <a:lnTo>
                  <a:pt x="50545" y="247967"/>
                </a:lnTo>
                <a:lnTo>
                  <a:pt x="324992" y="0"/>
                </a:lnTo>
                <a:lnTo>
                  <a:pt x="408177" y="92138"/>
                </a:lnTo>
                <a:lnTo>
                  <a:pt x="133730" y="340093"/>
                </a:lnTo>
                <a:lnTo>
                  <a:pt x="175259" y="386156"/>
                </a:lnTo>
                <a:lnTo>
                  <a:pt x="0" y="377253"/>
                </a:lnTo>
                <a:close/>
              </a:path>
            </a:pathLst>
          </a:custGeom>
          <a:ln w="19050">
            <a:solidFill>
              <a:srgbClr val="000000"/>
            </a:solidFill>
          </a:ln>
        </p:spPr>
        <p:txBody>
          <a:bodyPr wrap="square" lIns="0" tIns="0" rIns="0" bIns="0" rtlCol="0"/>
          <a:lstStyle/>
          <a:p>
            <a:endParaRPr/>
          </a:p>
        </p:txBody>
      </p:sp>
      <p:sp>
        <p:nvSpPr>
          <p:cNvPr id="11" name="object 11"/>
          <p:cNvSpPr txBox="1">
            <a:spLocks noGrp="1"/>
          </p:cNvSpPr>
          <p:nvPr>
            <p:ph type="title"/>
          </p:nvPr>
        </p:nvSpPr>
        <p:spPr>
          <a:xfrm>
            <a:off x="443585" y="253695"/>
            <a:ext cx="4581525" cy="391795"/>
          </a:xfrm>
          <a:prstGeom prst="rect">
            <a:avLst/>
          </a:prstGeom>
        </p:spPr>
        <p:txBody>
          <a:bodyPr vert="horz" wrap="square" lIns="0" tIns="12700" rIns="0" bIns="0" rtlCol="0">
            <a:spAutoFit/>
          </a:bodyPr>
          <a:lstStyle/>
          <a:p>
            <a:pPr marL="12700">
              <a:lnSpc>
                <a:spcPct val="100000"/>
              </a:lnSpc>
              <a:spcBef>
                <a:spcPts val="100"/>
              </a:spcBef>
            </a:pPr>
            <a:r>
              <a:rPr dirty="0"/>
              <a:t>Residency Information</a:t>
            </a:r>
            <a:r>
              <a:rPr spc="-105" dirty="0"/>
              <a:t> </a:t>
            </a:r>
            <a:r>
              <a:rPr dirty="0"/>
              <a:t>(continued)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2168" y="758950"/>
            <a:ext cx="10744200" cy="60426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422642" y="4068317"/>
            <a:ext cx="3869690" cy="939165"/>
          </a:xfrm>
          <a:prstGeom prst="rect">
            <a:avLst/>
          </a:prstGeom>
          <a:solidFill>
            <a:srgbClr val="002599"/>
          </a:solidFill>
          <a:ln w="19811">
            <a:solidFill>
              <a:srgbClr val="00186E"/>
            </a:solidFill>
          </a:ln>
        </p:spPr>
        <p:txBody>
          <a:bodyPr vert="horz" wrap="square" lIns="0" tIns="41910" rIns="0" bIns="0" rtlCol="0">
            <a:spAutoFit/>
          </a:bodyPr>
          <a:lstStyle/>
          <a:p>
            <a:pPr marL="90805" marR="152400">
              <a:lnSpc>
                <a:spcPct val="100000"/>
              </a:lnSpc>
              <a:spcBef>
                <a:spcPts val="330"/>
              </a:spcBef>
            </a:pPr>
            <a:r>
              <a:rPr sz="1100" dirty="0">
                <a:solidFill>
                  <a:srgbClr val="FFFFFF"/>
                </a:solidFill>
                <a:latin typeface="Arial"/>
                <a:cs typeface="Arial"/>
              </a:rPr>
              <a:t>If </a:t>
            </a:r>
            <a:r>
              <a:rPr sz="1100" spc="-5" dirty="0">
                <a:solidFill>
                  <a:srgbClr val="FFFFFF"/>
                </a:solidFill>
                <a:latin typeface="Arial"/>
                <a:cs typeface="Arial"/>
              </a:rPr>
              <a:t>you </a:t>
            </a:r>
            <a:r>
              <a:rPr sz="1100" dirty="0">
                <a:solidFill>
                  <a:srgbClr val="FFFFFF"/>
                </a:solidFill>
                <a:latin typeface="Arial"/>
                <a:cs typeface="Arial"/>
              </a:rPr>
              <a:t>are a senior </a:t>
            </a:r>
            <a:r>
              <a:rPr sz="1100" spc="-5" dirty="0">
                <a:solidFill>
                  <a:srgbClr val="FFFFFF"/>
                </a:solidFill>
                <a:latin typeface="Arial"/>
                <a:cs typeface="Arial"/>
              </a:rPr>
              <a:t>who plans </a:t>
            </a:r>
            <a:r>
              <a:rPr sz="1100" dirty="0">
                <a:solidFill>
                  <a:srgbClr val="FFFFFF"/>
                </a:solidFill>
                <a:latin typeface="Arial"/>
                <a:cs typeface="Arial"/>
              </a:rPr>
              <a:t>to attend the </a:t>
            </a:r>
            <a:r>
              <a:rPr sz="1100" spc="-5" dirty="0">
                <a:solidFill>
                  <a:srgbClr val="FFFFFF"/>
                </a:solidFill>
                <a:latin typeface="Arial"/>
                <a:cs typeface="Arial"/>
              </a:rPr>
              <a:t>Alamo Colleges  </a:t>
            </a:r>
            <a:r>
              <a:rPr sz="1100" dirty="0">
                <a:solidFill>
                  <a:srgbClr val="FFFFFF"/>
                </a:solidFill>
                <a:latin typeface="Arial"/>
                <a:cs typeface="Arial"/>
              </a:rPr>
              <a:t>after </a:t>
            </a:r>
            <a:r>
              <a:rPr sz="1100" spc="-5" dirty="0">
                <a:solidFill>
                  <a:srgbClr val="FFFFFF"/>
                </a:solidFill>
                <a:latin typeface="Arial"/>
                <a:cs typeface="Arial"/>
              </a:rPr>
              <a:t>high </a:t>
            </a:r>
            <a:r>
              <a:rPr sz="1100" dirty="0">
                <a:solidFill>
                  <a:srgbClr val="FFFFFF"/>
                </a:solidFill>
                <a:latin typeface="Arial"/>
                <a:cs typeface="Arial"/>
              </a:rPr>
              <a:t>school </a:t>
            </a:r>
            <a:r>
              <a:rPr sz="1100" spc="-5" dirty="0">
                <a:solidFill>
                  <a:srgbClr val="FFFFFF"/>
                </a:solidFill>
                <a:latin typeface="Arial"/>
                <a:cs typeface="Arial"/>
              </a:rPr>
              <a:t>graduation, you </a:t>
            </a:r>
            <a:r>
              <a:rPr sz="1100" spc="-10" dirty="0">
                <a:solidFill>
                  <a:srgbClr val="FFFFFF"/>
                </a:solidFill>
                <a:latin typeface="Arial"/>
                <a:cs typeface="Arial"/>
              </a:rPr>
              <a:t>will </a:t>
            </a:r>
            <a:r>
              <a:rPr sz="1100" dirty="0">
                <a:solidFill>
                  <a:srgbClr val="FFFFFF"/>
                </a:solidFill>
                <a:latin typeface="Arial"/>
                <a:cs typeface="Arial"/>
              </a:rPr>
              <a:t>be required to  complete a new </a:t>
            </a:r>
            <a:r>
              <a:rPr sz="1100" spc="-5" dirty="0">
                <a:solidFill>
                  <a:srgbClr val="FFFFFF"/>
                </a:solidFill>
                <a:latin typeface="Arial"/>
                <a:cs typeface="Arial"/>
              </a:rPr>
              <a:t>Apply </a:t>
            </a:r>
            <a:r>
              <a:rPr sz="1100" dirty="0">
                <a:solidFill>
                  <a:srgbClr val="FFFFFF"/>
                </a:solidFill>
                <a:latin typeface="Arial"/>
                <a:cs typeface="Arial"/>
              </a:rPr>
              <a:t>Texas </a:t>
            </a:r>
            <a:r>
              <a:rPr sz="1100" spc="-5" dirty="0">
                <a:solidFill>
                  <a:srgbClr val="FFFFFF"/>
                </a:solidFill>
                <a:latin typeface="Arial"/>
                <a:cs typeface="Arial"/>
              </a:rPr>
              <a:t>application </a:t>
            </a:r>
            <a:r>
              <a:rPr sz="1100" dirty="0">
                <a:solidFill>
                  <a:srgbClr val="FFFFFF"/>
                </a:solidFill>
                <a:latin typeface="Arial"/>
                <a:cs typeface="Arial"/>
              </a:rPr>
              <a:t>as a </a:t>
            </a:r>
            <a:r>
              <a:rPr sz="1100" b="1" dirty="0">
                <a:solidFill>
                  <a:srgbClr val="FFFFFF"/>
                </a:solidFill>
                <a:latin typeface="Arial"/>
                <a:cs typeface="Arial"/>
              </a:rPr>
              <a:t>high </a:t>
            </a:r>
            <a:r>
              <a:rPr sz="1100" b="1" spc="-5" dirty="0">
                <a:solidFill>
                  <a:srgbClr val="FFFFFF"/>
                </a:solidFill>
                <a:latin typeface="Arial"/>
                <a:cs typeface="Arial"/>
              </a:rPr>
              <a:t>school  </a:t>
            </a:r>
            <a:r>
              <a:rPr sz="1100" b="1" dirty="0">
                <a:solidFill>
                  <a:srgbClr val="FFFFFF"/>
                </a:solidFill>
                <a:latin typeface="Arial"/>
                <a:cs typeface="Arial"/>
              </a:rPr>
              <a:t>graduate</a:t>
            </a:r>
            <a:r>
              <a:rPr sz="1100" dirty="0">
                <a:solidFill>
                  <a:srgbClr val="FFFFFF"/>
                </a:solidFill>
                <a:latin typeface="Arial"/>
                <a:cs typeface="Arial"/>
              </a:rPr>
              <a:t>. </a:t>
            </a:r>
            <a:r>
              <a:rPr sz="1100" spc="-5" dirty="0">
                <a:solidFill>
                  <a:srgbClr val="FFFFFF"/>
                </a:solidFill>
                <a:latin typeface="Arial"/>
                <a:cs typeface="Arial"/>
              </a:rPr>
              <a:t>At </a:t>
            </a:r>
            <a:r>
              <a:rPr sz="1100" dirty="0">
                <a:solidFill>
                  <a:srgbClr val="FFFFFF"/>
                </a:solidFill>
                <a:latin typeface="Arial"/>
                <a:cs typeface="Arial"/>
              </a:rPr>
              <a:t>that </a:t>
            </a:r>
            <a:r>
              <a:rPr sz="1100" spc="-5" dirty="0">
                <a:solidFill>
                  <a:srgbClr val="FFFFFF"/>
                </a:solidFill>
                <a:latin typeface="Arial"/>
                <a:cs typeface="Arial"/>
              </a:rPr>
              <a:t>time, you </a:t>
            </a:r>
            <a:r>
              <a:rPr sz="1100" spc="-10" dirty="0">
                <a:solidFill>
                  <a:srgbClr val="FFFFFF"/>
                </a:solidFill>
                <a:latin typeface="Arial"/>
                <a:cs typeface="Arial"/>
              </a:rPr>
              <a:t>will </a:t>
            </a:r>
            <a:r>
              <a:rPr sz="1100" spc="-5" dirty="0">
                <a:solidFill>
                  <a:srgbClr val="FFFFFF"/>
                </a:solidFill>
                <a:latin typeface="Arial"/>
                <a:cs typeface="Arial"/>
              </a:rPr>
              <a:t>answer </a:t>
            </a:r>
            <a:r>
              <a:rPr sz="1100" dirty="0">
                <a:solidFill>
                  <a:srgbClr val="FFFFFF"/>
                </a:solidFill>
                <a:latin typeface="Arial"/>
                <a:cs typeface="Arial"/>
              </a:rPr>
              <a:t>Yes to </a:t>
            </a:r>
            <a:r>
              <a:rPr sz="1100" spc="-5" dirty="0">
                <a:solidFill>
                  <a:srgbClr val="FFFFFF"/>
                </a:solidFill>
                <a:latin typeface="Arial"/>
                <a:cs typeface="Arial"/>
              </a:rPr>
              <a:t>this  question.</a:t>
            </a:r>
            <a:endParaRPr sz="1100">
              <a:latin typeface="Arial"/>
              <a:cs typeface="Arial"/>
            </a:endParaRPr>
          </a:p>
        </p:txBody>
      </p:sp>
      <p:sp>
        <p:nvSpPr>
          <p:cNvPr id="4" name="object 4"/>
          <p:cNvSpPr/>
          <p:nvPr/>
        </p:nvSpPr>
        <p:spPr>
          <a:xfrm>
            <a:off x="6806945" y="4690109"/>
            <a:ext cx="608330" cy="317500"/>
          </a:xfrm>
          <a:custGeom>
            <a:avLst/>
            <a:gdLst/>
            <a:ahLst/>
            <a:cxnLst/>
            <a:rect l="l" t="t" r="r" b="b"/>
            <a:pathLst>
              <a:path w="608329" h="317500">
                <a:moveTo>
                  <a:pt x="158496" y="0"/>
                </a:moveTo>
                <a:lnTo>
                  <a:pt x="0" y="158495"/>
                </a:lnTo>
                <a:lnTo>
                  <a:pt x="158496" y="316991"/>
                </a:lnTo>
                <a:lnTo>
                  <a:pt x="158496" y="237744"/>
                </a:lnTo>
                <a:lnTo>
                  <a:pt x="608076" y="237744"/>
                </a:lnTo>
                <a:lnTo>
                  <a:pt x="608076" y="79247"/>
                </a:lnTo>
                <a:lnTo>
                  <a:pt x="158496" y="79247"/>
                </a:lnTo>
                <a:lnTo>
                  <a:pt x="158496" y="0"/>
                </a:lnTo>
                <a:close/>
              </a:path>
            </a:pathLst>
          </a:custGeom>
          <a:solidFill>
            <a:srgbClr val="FF0000"/>
          </a:solidFill>
        </p:spPr>
        <p:txBody>
          <a:bodyPr wrap="square" lIns="0" tIns="0" rIns="0" bIns="0" rtlCol="0"/>
          <a:lstStyle/>
          <a:p>
            <a:endParaRPr/>
          </a:p>
        </p:txBody>
      </p:sp>
      <p:sp>
        <p:nvSpPr>
          <p:cNvPr id="5" name="object 5"/>
          <p:cNvSpPr/>
          <p:nvPr/>
        </p:nvSpPr>
        <p:spPr>
          <a:xfrm>
            <a:off x="6806945" y="4690109"/>
            <a:ext cx="608330" cy="317500"/>
          </a:xfrm>
          <a:custGeom>
            <a:avLst/>
            <a:gdLst/>
            <a:ahLst/>
            <a:cxnLst/>
            <a:rect l="l" t="t" r="r" b="b"/>
            <a:pathLst>
              <a:path w="608329" h="317500">
                <a:moveTo>
                  <a:pt x="0" y="158495"/>
                </a:moveTo>
                <a:lnTo>
                  <a:pt x="158496" y="0"/>
                </a:lnTo>
                <a:lnTo>
                  <a:pt x="158496" y="79247"/>
                </a:lnTo>
                <a:lnTo>
                  <a:pt x="608076" y="79247"/>
                </a:lnTo>
                <a:lnTo>
                  <a:pt x="608076" y="237744"/>
                </a:lnTo>
                <a:lnTo>
                  <a:pt x="158496" y="237744"/>
                </a:lnTo>
                <a:lnTo>
                  <a:pt x="158496" y="316991"/>
                </a:lnTo>
                <a:lnTo>
                  <a:pt x="0" y="158495"/>
                </a:lnTo>
                <a:close/>
              </a:path>
            </a:pathLst>
          </a:custGeom>
          <a:ln w="19812">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443585" y="253695"/>
            <a:ext cx="4867910" cy="391795"/>
          </a:xfrm>
          <a:prstGeom prst="rect">
            <a:avLst/>
          </a:prstGeom>
        </p:spPr>
        <p:txBody>
          <a:bodyPr vert="horz" wrap="square" lIns="0" tIns="12700" rIns="0" bIns="0" rtlCol="0">
            <a:spAutoFit/>
          </a:bodyPr>
          <a:lstStyle/>
          <a:p>
            <a:pPr marL="12700">
              <a:lnSpc>
                <a:spcPct val="100000"/>
              </a:lnSpc>
              <a:spcBef>
                <a:spcPts val="100"/>
              </a:spcBef>
            </a:pPr>
            <a:r>
              <a:rPr spc="-5" dirty="0"/>
              <a:t>Custom </a:t>
            </a:r>
            <a:r>
              <a:rPr dirty="0"/>
              <a:t>Questions for this</a:t>
            </a:r>
            <a:r>
              <a:rPr spc="-90" dirty="0"/>
              <a:t> </a:t>
            </a:r>
            <a:r>
              <a:rPr dirty="0"/>
              <a:t>Institution</a:t>
            </a:r>
          </a:p>
        </p:txBody>
      </p:sp>
      <p:sp>
        <p:nvSpPr>
          <p:cNvPr id="7" name="object 7"/>
          <p:cNvSpPr/>
          <p:nvPr/>
        </p:nvSpPr>
        <p:spPr>
          <a:xfrm>
            <a:off x="6201917" y="3022854"/>
            <a:ext cx="399415" cy="144780"/>
          </a:xfrm>
          <a:custGeom>
            <a:avLst/>
            <a:gdLst/>
            <a:ahLst/>
            <a:cxnLst/>
            <a:rect l="l" t="t" r="r" b="b"/>
            <a:pathLst>
              <a:path w="399415" h="144780">
                <a:moveTo>
                  <a:pt x="0" y="72390"/>
                </a:moveTo>
                <a:lnTo>
                  <a:pt x="38526" y="29626"/>
                </a:lnTo>
                <a:lnTo>
                  <a:pt x="81747" y="13959"/>
                </a:lnTo>
                <a:lnTo>
                  <a:pt x="136550" y="3688"/>
                </a:lnTo>
                <a:lnTo>
                  <a:pt x="199644" y="0"/>
                </a:lnTo>
                <a:lnTo>
                  <a:pt x="262737" y="3688"/>
                </a:lnTo>
                <a:lnTo>
                  <a:pt x="317540" y="13959"/>
                </a:lnTo>
                <a:lnTo>
                  <a:pt x="360761" y="29626"/>
                </a:lnTo>
                <a:lnTo>
                  <a:pt x="389107" y="49499"/>
                </a:lnTo>
                <a:lnTo>
                  <a:pt x="399288" y="72390"/>
                </a:lnTo>
                <a:lnTo>
                  <a:pt x="389107" y="95280"/>
                </a:lnTo>
                <a:lnTo>
                  <a:pt x="360761" y="115153"/>
                </a:lnTo>
                <a:lnTo>
                  <a:pt x="317540" y="130820"/>
                </a:lnTo>
                <a:lnTo>
                  <a:pt x="262737" y="141091"/>
                </a:lnTo>
                <a:lnTo>
                  <a:pt x="199644" y="144780"/>
                </a:lnTo>
                <a:lnTo>
                  <a:pt x="136550" y="141091"/>
                </a:lnTo>
                <a:lnTo>
                  <a:pt x="81747" y="130820"/>
                </a:lnTo>
                <a:lnTo>
                  <a:pt x="38526" y="115153"/>
                </a:lnTo>
                <a:lnTo>
                  <a:pt x="10180" y="95280"/>
                </a:lnTo>
                <a:lnTo>
                  <a:pt x="0" y="72390"/>
                </a:lnTo>
                <a:close/>
              </a:path>
            </a:pathLst>
          </a:custGeom>
          <a:ln w="28956">
            <a:solidFill>
              <a:srgbClr val="FF0000"/>
            </a:solidFill>
          </a:ln>
        </p:spPr>
        <p:txBody>
          <a:bodyPr wrap="square" lIns="0" tIns="0" rIns="0" bIns="0" rtlCol="0"/>
          <a:lstStyle/>
          <a:p>
            <a:endParaRPr/>
          </a:p>
        </p:txBody>
      </p:sp>
      <p:sp>
        <p:nvSpPr>
          <p:cNvPr id="8" name="object 8"/>
          <p:cNvSpPr/>
          <p:nvPr/>
        </p:nvSpPr>
        <p:spPr>
          <a:xfrm>
            <a:off x="6296405" y="3923538"/>
            <a:ext cx="399415" cy="144780"/>
          </a:xfrm>
          <a:custGeom>
            <a:avLst/>
            <a:gdLst/>
            <a:ahLst/>
            <a:cxnLst/>
            <a:rect l="l" t="t" r="r" b="b"/>
            <a:pathLst>
              <a:path w="399415" h="144779">
                <a:moveTo>
                  <a:pt x="0" y="72389"/>
                </a:moveTo>
                <a:lnTo>
                  <a:pt x="38526" y="29626"/>
                </a:lnTo>
                <a:lnTo>
                  <a:pt x="81747" y="13959"/>
                </a:lnTo>
                <a:lnTo>
                  <a:pt x="136550" y="3688"/>
                </a:lnTo>
                <a:lnTo>
                  <a:pt x="199644" y="0"/>
                </a:lnTo>
                <a:lnTo>
                  <a:pt x="262737" y="3688"/>
                </a:lnTo>
                <a:lnTo>
                  <a:pt x="317540" y="13959"/>
                </a:lnTo>
                <a:lnTo>
                  <a:pt x="360761" y="29626"/>
                </a:lnTo>
                <a:lnTo>
                  <a:pt x="389107" y="49499"/>
                </a:lnTo>
                <a:lnTo>
                  <a:pt x="399288" y="72389"/>
                </a:lnTo>
                <a:lnTo>
                  <a:pt x="389107" y="95280"/>
                </a:lnTo>
                <a:lnTo>
                  <a:pt x="360761" y="115153"/>
                </a:lnTo>
                <a:lnTo>
                  <a:pt x="317540" y="130820"/>
                </a:lnTo>
                <a:lnTo>
                  <a:pt x="262737" y="141091"/>
                </a:lnTo>
                <a:lnTo>
                  <a:pt x="199644" y="144780"/>
                </a:lnTo>
                <a:lnTo>
                  <a:pt x="136550" y="141091"/>
                </a:lnTo>
                <a:lnTo>
                  <a:pt x="81747" y="130820"/>
                </a:lnTo>
                <a:lnTo>
                  <a:pt x="38526" y="115153"/>
                </a:lnTo>
                <a:lnTo>
                  <a:pt x="10180" y="95280"/>
                </a:lnTo>
                <a:lnTo>
                  <a:pt x="0" y="72389"/>
                </a:lnTo>
                <a:close/>
              </a:path>
            </a:pathLst>
          </a:custGeom>
          <a:ln w="28956">
            <a:solidFill>
              <a:srgbClr val="FF0000"/>
            </a:solidFill>
          </a:ln>
        </p:spPr>
        <p:txBody>
          <a:bodyPr wrap="square" lIns="0" tIns="0" rIns="0" bIns="0" rtlCol="0"/>
          <a:lstStyle/>
          <a:p>
            <a:endParaRPr/>
          </a:p>
        </p:txBody>
      </p:sp>
      <p:sp>
        <p:nvSpPr>
          <p:cNvPr id="9" name="object 9"/>
          <p:cNvSpPr/>
          <p:nvPr/>
        </p:nvSpPr>
        <p:spPr>
          <a:xfrm>
            <a:off x="6416802" y="5721858"/>
            <a:ext cx="399415" cy="144780"/>
          </a:xfrm>
          <a:custGeom>
            <a:avLst/>
            <a:gdLst/>
            <a:ahLst/>
            <a:cxnLst/>
            <a:rect l="l" t="t" r="r" b="b"/>
            <a:pathLst>
              <a:path w="399415" h="144779">
                <a:moveTo>
                  <a:pt x="0" y="72389"/>
                </a:moveTo>
                <a:lnTo>
                  <a:pt x="38526" y="29637"/>
                </a:lnTo>
                <a:lnTo>
                  <a:pt x="81747" y="13967"/>
                </a:lnTo>
                <a:lnTo>
                  <a:pt x="136550" y="3690"/>
                </a:lnTo>
                <a:lnTo>
                  <a:pt x="199644" y="0"/>
                </a:lnTo>
                <a:lnTo>
                  <a:pt x="262737" y="3690"/>
                </a:lnTo>
                <a:lnTo>
                  <a:pt x="317540" y="13967"/>
                </a:lnTo>
                <a:lnTo>
                  <a:pt x="360761" y="29637"/>
                </a:lnTo>
                <a:lnTo>
                  <a:pt x="389107" y="49509"/>
                </a:lnTo>
                <a:lnTo>
                  <a:pt x="399288" y="72389"/>
                </a:lnTo>
                <a:lnTo>
                  <a:pt x="389107" y="95270"/>
                </a:lnTo>
                <a:lnTo>
                  <a:pt x="360761" y="115142"/>
                </a:lnTo>
                <a:lnTo>
                  <a:pt x="317540" y="130812"/>
                </a:lnTo>
                <a:lnTo>
                  <a:pt x="262737" y="141089"/>
                </a:lnTo>
                <a:lnTo>
                  <a:pt x="199644" y="144779"/>
                </a:lnTo>
                <a:lnTo>
                  <a:pt x="136550" y="141089"/>
                </a:lnTo>
                <a:lnTo>
                  <a:pt x="81747" y="130812"/>
                </a:lnTo>
                <a:lnTo>
                  <a:pt x="38526" y="115142"/>
                </a:lnTo>
                <a:lnTo>
                  <a:pt x="10180" y="95270"/>
                </a:lnTo>
                <a:lnTo>
                  <a:pt x="0" y="72389"/>
                </a:lnTo>
                <a:close/>
              </a:path>
            </a:pathLst>
          </a:custGeom>
          <a:ln w="28956">
            <a:solidFill>
              <a:srgbClr val="FF0000"/>
            </a:solidFill>
          </a:ln>
        </p:spPr>
        <p:txBody>
          <a:bodyPr wrap="square" lIns="0" tIns="0" rIns="0" bIns="0" rtlCol="0"/>
          <a:lstStyle/>
          <a:p>
            <a:endParaRPr/>
          </a:p>
        </p:txBody>
      </p:sp>
      <p:sp>
        <p:nvSpPr>
          <p:cNvPr id="10" name="object 10"/>
          <p:cNvSpPr/>
          <p:nvPr/>
        </p:nvSpPr>
        <p:spPr>
          <a:xfrm>
            <a:off x="6401561" y="4786121"/>
            <a:ext cx="399415" cy="144780"/>
          </a:xfrm>
          <a:custGeom>
            <a:avLst/>
            <a:gdLst/>
            <a:ahLst/>
            <a:cxnLst/>
            <a:rect l="l" t="t" r="r" b="b"/>
            <a:pathLst>
              <a:path w="399415" h="144779">
                <a:moveTo>
                  <a:pt x="0" y="72389"/>
                </a:moveTo>
                <a:lnTo>
                  <a:pt x="38526" y="29626"/>
                </a:lnTo>
                <a:lnTo>
                  <a:pt x="81747" y="13959"/>
                </a:lnTo>
                <a:lnTo>
                  <a:pt x="136550" y="3688"/>
                </a:lnTo>
                <a:lnTo>
                  <a:pt x="199643" y="0"/>
                </a:lnTo>
                <a:lnTo>
                  <a:pt x="262737" y="3688"/>
                </a:lnTo>
                <a:lnTo>
                  <a:pt x="317540" y="13959"/>
                </a:lnTo>
                <a:lnTo>
                  <a:pt x="360761" y="29626"/>
                </a:lnTo>
                <a:lnTo>
                  <a:pt x="389107" y="49499"/>
                </a:lnTo>
                <a:lnTo>
                  <a:pt x="399288" y="72389"/>
                </a:lnTo>
                <a:lnTo>
                  <a:pt x="389107" y="95280"/>
                </a:lnTo>
                <a:lnTo>
                  <a:pt x="360761" y="115153"/>
                </a:lnTo>
                <a:lnTo>
                  <a:pt x="317540" y="130820"/>
                </a:lnTo>
                <a:lnTo>
                  <a:pt x="262737" y="141091"/>
                </a:lnTo>
                <a:lnTo>
                  <a:pt x="199643" y="144779"/>
                </a:lnTo>
                <a:lnTo>
                  <a:pt x="136550" y="141091"/>
                </a:lnTo>
                <a:lnTo>
                  <a:pt x="81747" y="130820"/>
                </a:lnTo>
                <a:lnTo>
                  <a:pt x="38526" y="115153"/>
                </a:lnTo>
                <a:lnTo>
                  <a:pt x="10180" y="95280"/>
                </a:lnTo>
                <a:lnTo>
                  <a:pt x="0" y="72389"/>
                </a:lnTo>
                <a:close/>
              </a:path>
            </a:pathLst>
          </a:custGeom>
          <a:ln w="28955">
            <a:solidFill>
              <a:srgbClr val="FF0000"/>
            </a:solidFill>
          </a:ln>
        </p:spPr>
        <p:txBody>
          <a:bodyPr wrap="square" lIns="0" tIns="0" rIns="0" bIns="0" rtlCol="0"/>
          <a:lstStyle/>
          <a:p>
            <a:endParaRPr/>
          </a:p>
        </p:txBody>
      </p:sp>
      <p:sp>
        <p:nvSpPr>
          <p:cNvPr id="11" name="object 11"/>
          <p:cNvSpPr/>
          <p:nvPr/>
        </p:nvSpPr>
        <p:spPr>
          <a:xfrm>
            <a:off x="6142482" y="6582918"/>
            <a:ext cx="398145" cy="144780"/>
          </a:xfrm>
          <a:custGeom>
            <a:avLst/>
            <a:gdLst/>
            <a:ahLst/>
            <a:cxnLst/>
            <a:rect l="l" t="t" r="r" b="b"/>
            <a:pathLst>
              <a:path w="398145" h="144779">
                <a:moveTo>
                  <a:pt x="0" y="72389"/>
                </a:moveTo>
                <a:lnTo>
                  <a:pt x="38368" y="29637"/>
                </a:lnTo>
                <a:lnTo>
                  <a:pt x="81418" y="13967"/>
                </a:lnTo>
                <a:lnTo>
                  <a:pt x="136013" y="3690"/>
                </a:lnTo>
                <a:lnTo>
                  <a:pt x="198881" y="0"/>
                </a:lnTo>
                <a:lnTo>
                  <a:pt x="261750" y="3690"/>
                </a:lnTo>
                <a:lnTo>
                  <a:pt x="316345" y="13967"/>
                </a:lnTo>
                <a:lnTo>
                  <a:pt x="359395" y="29637"/>
                </a:lnTo>
                <a:lnTo>
                  <a:pt x="387626" y="49509"/>
                </a:lnTo>
                <a:lnTo>
                  <a:pt x="397763" y="72389"/>
                </a:lnTo>
                <a:lnTo>
                  <a:pt x="387626" y="95270"/>
                </a:lnTo>
                <a:lnTo>
                  <a:pt x="359395" y="115142"/>
                </a:lnTo>
                <a:lnTo>
                  <a:pt x="316345" y="130812"/>
                </a:lnTo>
                <a:lnTo>
                  <a:pt x="261750" y="141089"/>
                </a:lnTo>
                <a:lnTo>
                  <a:pt x="198881" y="144779"/>
                </a:lnTo>
                <a:lnTo>
                  <a:pt x="136013" y="141089"/>
                </a:lnTo>
                <a:lnTo>
                  <a:pt x="81418" y="130812"/>
                </a:lnTo>
                <a:lnTo>
                  <a:pt x="38368" y="115142"/>
                </a:lnTo>
                <a:lnTo>
                  <a:pt x="10137" y="95270"/>
                </a:lnTo>
                <a:lnTo>
                  <a:pt x="0" y="72389"/>
                </a:lnTo>
                <a:close/>
              </a:path>
            </a:pathLst>
          </a:custGeom>
          <a:ln w="28956">
            <a:solidFill>
              <a:srgbClr val="FF0000"/>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1013460"/>
            <a:ext cx="11169396" cy="53949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5854" y="3408426"/>
            <a:ext cx="718185" cy="425450"/>
          </a:xfrm>
          <a:custGeom>
            <a:avLst/>
            <a:gdLst/>
            <a:ahLst/>
            <a:cxnLst/>
            <a:rect l="l" t="t" r="r" b="b"/>
            <a:pathLst>
              <a:path w="718185" h="425450">
                <a:moveTo>
                  <a:pt x="505206" y="0"/>
                </a:moveTo>
                <a:lnTo>
                  <a:pt x="505206" y="106299"/>
                </a:lnTo>
                <a:lnTo>
                  <a:pt x="0" y="106299"/>
                </a:lnTo>
                <a:lnTo>
                  <a:pt x="0" y="318897"/>
                </a:lnTo>
                <a:lnTo>
                  <a:pt x="505206" y="318897"/>
                </a:lnTo>
                <a:lnTo>
                  <a:pt x="505206" y="425196"/>
                </a:lnTo>
                <a:lnTo>
                  <a:pt x="717804" y="212598"/>
                </a:lnTo>
                <a:lnTo>
                  <a:pt x="505206" y="0"/>
                </a:lnTo>
                <a:close/>
              </a:path>
            </a:pathLst>
          </a:custGeom>
          <a:solidFill>
            <a:srgbClr val="FF0000"/>
          </a:solidFill>
        </p:spPr>
        <p:txBody>
          <a:bodyPr wrap="square" lIns="0" tIns="0" rIns="0" bIns="0" rtlCol="0"/>
          <a:lstStyle/>
          <a:p>
            <a:endParaRPr/>
          </a:p>
        </p:txBody>
      </p:sp>
      <p:sp>
        <p:nvSpPr>
          <p:cNvPr id="4" name="object 4"/>
          <p:cNvSpPr/>
          <p:nvPr/>
        </p:nvSpPr>
        <p:spPr>
          <a:xfrm>
            <a:off x="355854" y="3408426"/>
            <a:ext cx="718185" cy="425450"/>
          </a:xfrm>
          <a:custGeom>
            <a:avLst/>
            <a:gdLst/>
            <a:ahLst/>
            <a:cxnLst/>
            <a:rect l="l" t="t" r="r" b="b"/>
            <a:pathLst>
              <a:path w="718185" h="425450">
                <a:moveTo>
                  <a:pt x="717804" y="212598"/>
                </a:moveTo>
                <a:lnTo>
                  <a:pt x="505206" y="425196"/>
                </a:lnTo>
                <a:lnTo>
                  <a:pt x="505206" y="318897"/>
                </a:lnTo>
                <a:lnTo>
                  <a:pt x="0" y="318897"/>
                </a:lnTo>
                <a:lnTo>
                  <a:pt x="0" y="106299"/>
                </a:lnTo>
                <a:lnTo>
                  <a:pt x="505206" y="106299"/>
                </a:lnTo>
                <a:lnTo>
                  <a:pt x="505206" y="0"/>
                </a:lnTo>
                <a:lnTo>
                  <a:pt x="717804" y="212598"/>
                </a:lnTo>
                <a:close/>
              </a:path>
            </a:pathLst>
          </a:custGeom>
          <a:ln w="19812">
            <a:solidFill>
              <a:srgbClr val="000000"/>
            </a:solidFill>
          </a:ln>
        </p:spPr>
        <p:txBody>
          <a:bodyPr wrap="square" lIns="0" tIns="0" rIns="0" bIns="0" rtlCol="0"/>
          <a:lstStyle/>
          <a:p>
            <a:endParaRPr/>
          </a:p>
        </p:txBody>
      </p:sp>
      <p:sp>
        <p:nvSpPr>
          <p:cNvPr id="5" name="object 5"/>
          <p:cNvSpPr/>
          <p:nvPr/>
        </p:nvSpPr>
        <p:spPr>
          <a:xfrm>
            <a:off x="355854" y="4741926"/>
            <a:ext cx="718185" cy="424180"/>
          </a:xfrm>
          <a:custGeom>
            <a:avLst/>
            <a:gdLst/>
            <a:ahLst/>
            <a:cxnLst/>
            <a:rect l="l" t="t" r="r" b="b"/>
            <a:pathLst>
              <a:path w="718185" h="424179">
                <a:moveTo>
                  <a:pt x="505968" y="0"/>
                </a:moveTo>
                <a:lnTo>
                  <a:pt x="505968" y="105918"/>
                </a:lnTo>
                <a:lnTo>
                  <a:pt x="0" y="105918"/>
                </a:lnTo>
                <a:lnTo>
                  <a:pt x="0" y="317754"/>
                </a:lnTo>
                <a:lnTo>
                  <a:pt x="505968" y="317754"/>
                </a:lnTo>
                <a:lnTo>
                  <a:pt x="505968" y="423672"/>
                </a:lnTo>
                <a:lnTo>
                  <a:pt x="717804" y="211836"/>
                </a:lnTo>
                <a:lnTo>
                  <a:pt x="505968" y="0"/>
                </a:lnTo>
                <a:close/>
              </a:path>
            </a:pathLst>
          </a:custGeom>
          <a:solidFill>
            <a:srgbClr val="FF0000"/>
          </a:solidFill>
        </p:spPr>
        <p:txBody>
          <a:bodyPr wrap="square" lIns="0" tIns="0" rIns="0" bIns="0" rtlCol="0"/>
          <a:lstStyle/>
          <a:p>
            <a:endParaRPr/>
          </a:p>
        </p:txBody>
      </p:sp>
      <p:sp>
        <p:nvSpPr>
          <p:cNvPr id="6" name="object 6"/>
          <p:cNvSpPr/>
          <p:nvPr/>
        </p:nvSpPr>
        <p:spPr>
          <a:xfrm>
            <a:off x="355854" y="4741926"/>
            <a:ext cx="718185" cy="424180"/>
          </a:xfrm>
          <a:custGeom>
            <a:avLst/>
            <a:gdLst/>
            <a:ahLst/>
            <a:cxnLst/>
            <a:rect l="l" t="t" r="r" b="b"/>
            <a:pathLst>
              <a:path w="718185" h="424179">
                <a:moveTo>
                  <a:pt x="717804" y="211836"/>
                </a:moveTo>
                <a:lnTo>
                  <a:pt x="505968" y="423672"/>
                </a:lnTo>
                <a:lnTo>
                  <a:pt x="505968" y="317754"/>
                </a:lnTo>
                <a:lnTo>
                  <a:pt x="0" y="317754"/>
                </a:lnTo>
                <a:lnTo>
                  <a:pt x="0" y="105918"/>
                </a:lnTo>
                <a:lnTo>
                  <a:pt x="505968" y="105918"/>
                </a:lnTo>
                <a:lnTo>
                  <a:pt x="505968" y="0"/>
                </a:lnTo>
                <a:lnTo>
                  <a:pt x="717804" y="211836"/>
                </a:lnTo>
                <a:close/>
              </a:path>
            </a:pathLst>
          </a:custGeom>
          <a:ln w="19812">
            <a:solidFill>
              <a:srgbClr val="000000"/>
            </a:solidFill>
          </a:ln>
        </p:spPr>
        <p:txBody>
          <a:bodyPr wrap="square" lIns="0" tIns="0" rIns="0" bIns="0" rtlCol="0"/>
          <a:lstStyle/>
          <a:p>
            <a:endParaRPr/>
          </a:p>
        </p:txBody>
      </p:sp>
      <p:sp>
        <p:nvSpPr>
          <p:cNvPr id="7" name="object 7"/>
          <p:cNvSpPr/>
          <p:nvPr/>
        </p:nvSpPr>
        <p:spPr>
          <a:xfrm>
            <a:off x="355854" y="5310378"/>
            <a:ext cx="718185" cy="424180"/>
          </a:xfrm>
          <a:custGeom>
            <a:avLst/>
            <a:gdLst/>
            <a:ahLst/>
            <a:cxnLst/>
            <a:rect l="l" t="t" r="r" b="b"/>
            <a:pathLst>
              <a:path w="718185" h="424179">
                <a:moveTo>
                  <a:pt x="505968" y="0"/>
                </a:moveTo>
                <a:lnTo>
                  <a:pt x="505968" y="105918"/>
                </a:lnTo>
                <a:lnTo>
                  <a:pt x="0" y="105918"/>
                </a:lnTo>
                <a:lnTo>
                  <a:pt x="0" y="317754"/>
                </a:lnTo>
                <a:lnTo>
                  <a:pt x="505968" y="317754"/>
                </a:lnTo>
                <a:lnTo>
                  <a:pt x="505968" y="423672"/>
                </a:lnTo>
                <a:lnTo>
                  <a:pt x="717804" y="211836"/>
                </a:lnTo>
                <a:lnTo>
                  <a:pt x="505968" y="0"/>
                </a:lnTo>
                <a:close/>
              </a:path>
            </a:pathLst>
          </a:custGeom>
          <a:solidFill>
            <a:srgbClr val="FF0000"/>
          </a:solidFill>
        </p:spPr>
        <p:txBody>
          <a:bodyPr wrap="square" lIns="0" tIns="0" rIns="0" bIns="0" rtlCol="0"/>
          <a:lstStyle/>
          <a:p>
            <a:endParaRPr/>
          </a:p>
        </p:txBody>
      </p:sp>
      <p:sp>
        <p:nvSpPr>
          <p:cNvPr id="8" name="object 8"/>
          <p:cNvSpPr/>
          <p:nvPr/>
        </p:nvSpPr>
        <p:spPr>
          <a:xfrm>
            <a:off x="355854" y="5310378"/>
            <a:ext cx="718185" cy="424180"/>
          </a:xfrm>
          <a:custGeom>
            <a:avLst/>
            <a:gdLst/>
            <a:ahLst/>
            <a:cxnLst/>
            <a:rect l="l" t="t" r="r" b="b"/>
            <a:pathLst>
              <a:path w="718185" h="424179">
                <a:moveTo>
                  <a:pt x="717804" y="211836"/>
                </a:moveTo>
                <a:lnTo>
                  <a:pt x="505968" y="423672"/>
                </a:lnTo>
                <a:lnTo>
                  <a:pt x="505968" y="317754"/>
                </a:lnTo>
                <a:lnTo>
                  <a:pt x="0" y="317754"/>
                </a:lnTo>
                <a:lnTo>
                  <a:pt x="0" y="105918"/>
                </a:lnTo>
                <a:lnTo>
                  <a:pt x="505968" y="105918"/>
                </a:lnTo>
                <a:lnTo>
                  <a:pt x="505968" y="0"/>
                </a:lnTo>
                <a:lnTo>
                  <a:pt x="717804" y="211836"/>
                </a:lnTo>
                <a:close/>
              </a:path>
            </a:pathLst>
          </a:custGeom>
          <a:ln w="19811">
            <a:solidFill>
              <a:srgbClr val="000000"/>
            </a:solidFill>
          </a:ln>
        </p:spPr>
        <p:txBody>
          <a:bodyPr wrap="square" lIns="0" tIns="0" rIns="0" bIns="0" rtlCol="0"/>
          <a:lstStyle/>
          <a:p>
            <a:endParaRPr/>
          </a:p>
        </p:txBody>
      </p:sp>
      <p:sp>
        <p:nvSpPr>
          <p:cNvPr id="9" name="object 9"/>
          <p:cNvSpPr txBox="1">
            <a:spLocks noGrp="1"/>
          </p:cNvSpPr>
          <p:nvPr>
            <p:ph type="title"/>
          </p:nvPr>
        </p:nvSpPr>
        <p:spPr>
          <a:xfrm>
            <a:off x="443585" y="253695"/>
            <a:ext cx="3682365" cy="391795"/>
          </a:xfrm>
          <a:prstGeom prst="rect">
            <a:avLst/>
          </a:prstGeom>
        </p:spPr>
        <p:txBody>
          <a:bodyPr vert="horz" wrap="square" lIns="0" tIns="12700" rIns="0" bIns="0" rtlCol="0">
            <a:spAutoFit/>
          </a:bodyPr>
          <a:lstStyle/>
          <a:p>
            <a:pPr marL="12700">
              <a:lnSpc>
                <a:spcPct val="100000"/>
              </a:lnSpc>
              <a:spcBef>
                <a:spcPts val="100"/>
              </a:spcBef>
            </a:pPr>
            <a:r>
              <a:rPr dirty="0"/>
              <a:t>Certification of</a:t>
            </a:r>
            <a:r>
              <a:rPr spc="-114" dirty="0"/>
              <a:t> </a:t>
            </a:r>
            <a:r>
              <a:rPr dirty="0"/>
              <a:t>Information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115823" y="1110996"/>
            <a:ext cx="8033004" cy="25145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09850" y="2670810"/>
            <a:ext cx="716280" cy="424180"/>
          </a:xfrm>
          <a:custGeom>
            <a:avLst/>
            <a:gdLst/>
            <a:ahLst/>
            <a:cxnLst/>
            <a:rect l="l" t="t" r="r" b="b"/>
            <a:pathLst>
              <a:path w="716279" h="424180">
                <a:moveTo>
                  <a:pt x="504444" y="0"/>
                </a:moveTo>
                <a:lnTo>
                  <a:pt x="504444" y="105917"/>
                </a:lnTo>
                <a:lnTo>
                  <a:pt x="0" y="105917"/>
                </a:lnTo>
                <a:lnTo>
                  <a:pt x="0" y="317753"/>
                </a:lnTo>
                <a:lnTo>
                  <a:pt x="504444" y="317753"/>
                </a:lnTo>
                <a:lnTo>
                  <a:pt x="504444" y="423672"/>
                </a:lnTo>
                <a:lnTo>
                  <a:pt x="716279" y="211836"/>
                </a:lnTo>
                <a:lnTo>
                  <a:pt x="504444" y="0"/>
                </a:lnTo>
                <a:close/>
              </a:path>
            </a:pathLst>
          </a:custGeom>
          <a:solidFill>
            <a:srgbClr val="FF0000"/>
          </a:solidFill>
        </p:spPr>
        <p:txBody>
          <a:bodyPr wrap="square" lIns="0" tIns="0" rIns="0" bIns="0" rtlCol="0"/>
          <a:lstStyle/>
          <a:p>
            <a:endParaRPr/>
          </a:p>
        </p:txBody>
      </p:sp>
      <p:sp>
        <p:nvSpPr>
          <p:cNvPr id="5" name="object 5"/>
          <p:cNvSpPr/>
          <p:nvPr/>
        </p:nvSpPr>
        <p:spPr>
          <a:xfrm>
            <a:off x="2609850" y="2670810"/>
            <a:ext cx="716280" cy="424180"/>
          </a:xfrm>
          <a:custGeom>
            <a:avLst/>
            <a:gdLst/>
            <a:ahLst/>
            <a:cxnLst/>
            <a:rect l="l" t="t" r="r" b="b"/>
            <a:pathLst>
              <a:path w="716279" h="424180">
                <a:moveTo>
                  <a:pt x="716279" y="211836"/>
                </a:moveTo>
                <a:lnTo>
                  <a:pt x="504444" y="423672"/>
                </a:lnTo>
                <a:lnTo>
                  <a:pt x="504444" y="317753"/>
                </a:lnTo>
                <a:lnTo>
                  <a:pt x="0" y="317753"/>
                </a:lnTo>
                <a:lnTo>
                  <a:pt x="0" y="105917"/>
                </a:lnTo>
                <a:lnTo>
                  <a:pt x="504444" y="105917"/>
                </a:lnTo>
                <a:lnTo>
                  <a:pt x="504444" y="0"/>
                </a:lnTo>
                <a:lnTo>
                  <a:pt x="716279" y="211836"/>
                </a:lnTo>
                <a:close/>
              </a:path>
            </a:pathLst>
          </a:custGeom>
          <a:ln w="19812">
            <a:solidFill>
              <a:srgbClr val="000000"/>
            </a:solidFill>
          </a:ln>
        </p:spPr>
        <p:txBody>
          <a:bodyPr wrap="square" lIns="0" tIns="0" rIns="0" bIns="0" rtlCol="0"/>
          <a:lstStyle/>
          <a:p>
            <a:endParaRPr/>
          </a:p>
        </p:txBody>
      </p:sp>
      <p:sp>
        <p:nvSpPr>
          <p:cNvPr id="6" name="object 6"/>
          <p:cNvSpPr/>
          <p:nvPr/>
        </p:nvSpPr>
        <p:spPr>
          <a:xfrm>
            <a:off x="761" y="1453133"/>
            <a:ext cx="440690" cy="417830"/>
          </a:xfrm>
          <a:custGeom>
            <a:avLst/>
            <a:gdLst/>
            <a:ahLst/>
            <a:cxnLst/>
            <a:rect l="l" t="t" r="r" b="b"/>
            <a:pathLst>
              <a:path w="440690" h="417830">
                <a:moveTo>
                  <a:pt x="231648" y="0"/>
                </a:moveTo>
                <a:lnTo>
                  <a:pt x="231648" y="104393"/>
                </a:lnTo>
                <a:lnTo>
                  <a:pt x="0" y="104393"/>
                </a:lnTo>
                <a:lnTo>
                  <a:pt x="0" y="313181"/>
                </a:lnTo>
                <a:lnTo>
                  <a:pt x="231648" y="313181"/>
                </a:lnTo>
                <a:lnTo>
                  <a:pt x="231648" y="417575"/>
                </a:lnTo>
                <a:lnTo>
                  <a:pt x="440436" y="208787"/>
                </a:lnTo>
                <a:lnTo>
                  <a:pt x="231648" y="0"/>
                </a:lnTo>
                <a:close/>
              </a:path>
            </a:pathLst>
          </a:custGeom>
          <a:solidFill>
            <a:srgbClr val="FF0000"/>
          </a:solidFill>
        </p:spPr>
        <p:txBody>
          <a:bodyPr wrap="square" lIns="0" tIns="0" rIns="0" bIns="0" rtlCol="0"/>
          <a:lstStyle/>
          <a:p>
            <a:endParaRPr/>
          </a:p>
        </p:txBody>
      </p:sp>
      <p:sp>
        <p:nvSpPr>
          <p:cNvPr id="7" name="object 7"/>
          <p:cNvSpPr/>
          <p:nvPr/>
        </p:nvSpPr>
        <p:spPr>
          <a:xfrm>
            <a:off x="761" y="1453133"/>
            <a:ext cx="440690" cy="417830"/>
          </a:xfrm>
          <a:custGeom>
            <a:avLst/>
            <a:gdLst/>
            <a:ahLst/>
            <a:cxnLst/>
            <a:rect l="l" t="t" r="r" b="b"/>
            <a:pathLst>
              <a:path w="440690" h="417830">
                <a:moveTo>
                  <a:pt x="440436" y="208787"/>
                </a:moveTo>
                <a:lnTo>
                  <a:pt x="231648" y="417575"/>
                </a:lnTo>
                <a:lnTo>
                  <a:pt x="231648" y="313181"/>
                </a:lnTo>
                <a:lnTo>
                  <a:pt x="0" y="313181"/>
                </a:lnTo>
                <a:lnTo>
                  <a:pt x="0" y="104393"/>
                </a:lnTo>
                <a:lnTo>
                  <a:pt x="231648" y="104393"/>
                </a:lnTo>
                <a:lnTo>
                  <a:pt x="231648" y="0"/>
                </a:lnTo>
                <a:lnTo>
                  <a:pt x="440436" y="208787"/>
                </a:lnTo>
                <a:close/>
              </a:path>
            </a:pathLst>
          </a:custGeom>
          <a:ln w="19812">
            <a:solidFill>
              <a:srgbClr val="000000"/>
            </a:solidFill>
          </a:ln>
        </p:spPr>
        <p:txBody>
          <a:bodyPr wrap="square" lIns="0" tIns="0" rIns="0" bIns="0" rtlCol="0"/>
          <a:lstStyle/>
          <a:p>
            <a:endParaRPr/>
          </a:p>
        </p:txBody>
      </p:sp>
      <p:sp>
        <p:nvSpPr>
          <p:cNvPr id="8" name="object 8"/>
          <p:cNvSpPr/>
          <p:nvPr/>
        </p:nvSpPr>
        <p:spPr>
          <a:xfrm>
            <a:off x="5212079" y="2881882"/>
            <a:ext cx="6865620" cy="389991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762505" y="3891534"/>
            <a:ext cx="4253865" cy="2196465"/>
          </a:xfrm>
          <a:prstGeom prst="rect">
            <a:avLst/>
          </a:prstGeom>
          <a:solidFill>
            <a:srgbClr val="002599"/>
          </a:solidFill>
          <a:ln w="19811">
            <a:solidFill>
              <a:srgbClr val="00186E"/>
            </a:solidFill>
          </a:ln>
        </p:spPr>
        <p:txBody>
          <a:bodyPr vert="horz" wrap="square" lIns="0" tIns="3810" rIns="0" bIns="0" rtlCol="0">
            <a:spAutoFit/>
          </a:bodyPr>
          <a:lstStyle/>
          <a:p>
            <a:pPr marL="91440" marR="267335">
              <a:lnSpc>
                <a:spcPts val="1920"/>
              </a:lnSpc>
              <a:spcBef>
                <a:spcPts val="30"/>
              </a:spcBef>
            </a:pPr>
            <a:r>
              <a:rPr sz="1600" b="1" spc="-10" dirty="0">
                <a:solidFill>
                  <a:srgbClr val="FFFFFF"/>
                </a:solidFill>
                <a:latin typeface="Arial"/>
                <a:cs typeface="Arial"/>
              </a:rPr>
              <a:t>Write, </a:t>
            </a:r>
            <a:r>
              <a:rPr sz="1600" b="1" spc="-5" dirty="0">
                <a:solidFill>
                  <a:srgbClr val="FFFFFF"/>
                </a:solidFill>
                <a:latin typeface="Arial"/>
                <a:cs typeface="Arial"/>
              </a:rPr>
              <a:t>print, or </a:t>
            </a:r>
            <a:r>
              <a:rPr sz="1600" b="1" spc="-10" dirty="0">
                <a:solidFill>
                  <a:srgbClr val="FFFFFF"/>
                </a:solidFill>
                <a:latin typeface="Arial"/>
                <a:cs typeface="Arial"/>
              </a:rPr>
              <a:t>photograph the </a:t>
            </a:r>
            <a:r>
              <a:rPr sz="1600" b="1" dirty="0">
                <a:solidFill>
                  <a:srgbClr val="FFFFFF"/>
                </a:solidFill>
                <a:latin typeface="Arial"/>
                <a:cs typeface="Arial"/>
              </a:rPr>
              <a:t>following  </a:t>
            </a:r>
            <a:r>
              <a:rPr sz="1600" b="1" spc="-5" dirty="0">
                <a:solidFill>
                  <a:srgbClr val="FFFFFF"/>
                </a:solidFill>
                <a:latin typeface="Arial"/>
                <a:cs typeface="Arial"/>
              </a:rPr>
              <a:t>information </a:t>
            </a:r>
            <a:r>
              <a:rPr sz="1600" b="1" spc="-10" dirty="0">
                <a:solidFill>
                  <a:srgbClr val="FFFFFF"/>
                </a:solidFill>
                <a:latin typeface="Arial"/>
                <a:cs typeface="Arial"/>
              </a:rPr>
              <a:t>for </a:t>
            </a:r>
            <a:r>
              <a:rPr sz="1600" b="1" spc="-15" dirty="0">
                <a:solidFill>
                  <a:srgbClr val="FFFFFF"/>
                </a:solidFill>
                <a:latin typeface="Arial"/>
                <a:cs typeface="Arial"/>
              </a:rPr>
              <a:t>your</a:t>
            </a:r>
            <a:r>
              <a:rPr sz="1600" b="1" spc="125" dirty="0">
                <a:solidFill>
                  <a:srgbClr val="FFFFFF"/>
                </a:solidFill>
                <a:latin typeface="Arial"/>
                <a:cs typeface="Arial"/>
              </a:rPr>
              <a:t> </a:t>
            </a:r>
            <a:r>
              <a:rPr sz="1600" b="1" spc="-5" dirty="0">
                <a:solidFill>
                  <a:srgbClr val="FFFFFF"/>
                </a:solidFill>
                <a:latin typeface="Arial"/>
                <a:cs typeface="Arial"/>
              </a:rPr>
              <a:t>records:</a:t>
            </a:r>
            <a:endParaRPr sz="1600" dirty="0">
              <a:latin typeface="Arial"/>
              <a:cs typeface="Arial"/>
            </a:endParaRPr>
          </a:p>
          <a:p>
            <a:pPr marL="377825" indent="-286385">
              <a:lnSpc>
                <a:spcPts val="1855"/>
              </a:lnSpc>
              <a:buChar char="•"/>
              <a:tabLst>
                <a:tab pos="377825" algn="l"/>
                <a:tab pos="378460" algn="l"/>
              </a:tabLst>
            </a:pPr>
            <a:r>
              <a:rPr sz="1600" spc="-5" dirty="0">
                <a:solidFill>
                  <a:srgbClr val="FFFFFF"/>
                </a:solidFill>
                <a:latin typeface="Arial"/>
                <a:cs typeface="Arial"/>
              </a:rPr>
              <a:t>Application</a:t>
            </a:r>
            <a:r>
              <a:rPr sz="1600" spc="-40" dirty="0">
                <a:solidFill>
                  <a:srgbClr val="FFFFFF"/>
                </a:solidFill>
                <a:latin typeface="Arial"/>
                <a:cs typeface="Arial"/>
              </a:rPr>
              <a:t> </a:t>
            </a:r>
            <a:r>
              <a:rPr sz="1600" spc="-5" dirty="0">
                <a:solidFill>
                  <a:srgbClr val="FFFFFF"/>
                </a:solidFill>
                <a:latin typeface="Arial"/>
                <a:cs typeface="Arial"/>
              </a:rPr>
              <a:t>ID</a:t>
            </a:r>
            <a:endParaRPr sz="1600" dirty="0">
              <a:latin typeface="Arial"/>
              <a:cs typeface="Arial"/>
            </a:endParaRPr>
          </a:p>
          <a:p>
            <a:pPr marL="377825" indent="-286385">
              <a:lnSpc>
                <a:spcPct val="100000"/>
              </a:lnSpc>
              <a:buChar char="•"/>
              <a:tabLst>
                <a:tab pos="377825" algn="l"/>
                <a:tab pos="378460" algn="l"/>
              </a:tabLst>
            </a:pPr>
            <a:r>
              <a:rPr sz="1600" spc="-5" dirty="0">
                <a:solidFill>
                  <a:srgbClr val="FFFFFF"/>
                </a:solidFill>
                <a:latin typeface="Arial"/>
                <a:cs typeface="Arial"/>
              </a:rPr>
              <a:t>User</a:t>
            </a:r>
            <a:r>
              <a:rPr sz="1600" dirty="0">
                <a:solidFill>
                  <a:srgbClr val="FFFFFF"/>
                </a:solidFill>
                <a:latin typeface="Arial"/>
                <a:cs typeface="Arial"/>
              </a:rPr>
              <a:t> </a:t>
            </a:r>
            <a:r>
              <a:rPr sz="1600" spc="-5" dirty="0">
                <a:solidFill>
                  <a:srgbClr val="FFFFFF"/>
                </a:solidFill>
                <a:latin typeface="Arial"/>
                <a:cs typeface="Arial"/>
              </a:rPr>
              <a:t>Name</a:t>
            </a:r>
            <a:endParaRPr sz="1600" dirty="0">
              <a:latin typeface="Arial"/>
              <a:cs typeface="Arial"/>
            </a:endParaRPr>
          </a:p>
          <a:p>
            <a:pPr marL="377825" indent="-286385">
              <a:lnSpc>
                <a:spcPct val="100000"/>
              </a:lnSpc>
              <a:buChar char="•"/>
              <a:tabLst>
                <a:tab pos="377825" algn="l"/>
                <a:tab pos="378460" algn="l"/>
              </a:tabLst>
            </a:pPr>
            <a:r>
              <a:rPr sz="1600" spc="-5" dirty="0">
                <a:solidFill>
                  <a:srgbClr val="FFFFFF"/>
                </a:solidFill>
                <a:latin typeface="Arial"/>
                <a:cs typeface="Arial"/>
              </a:rPr>
              <a:t>Status</a:t>
            </a:r>
            <a:endParaRPr sz="1600" dirty="0">
              <a:latin typeface="Arial"/>
              <a:cs typeface="Arial"/>
            </a:endParaRPr>
          </a:p>
          <a:p>
            <a:pPr>
              <a:lnSpc>
                <a:spcPct val="100000"/>
              </a:lnSpc>
              <a:spcBef>
                <a:spcPts val="20"/>
              </a:spcBef>
            </a:pPr>
            <a:endParaRPr sz="1650" dirty="0">
              <a:latin typeface="Times New Roman"/>
              <a:cs typeface="Times New Roman"/>
            </a:endParaRPr>
          </a:p>
          <a:p>
            <a:pPr marL="91440" marR="264160" algn="just">
              <a:lnSpc>
                <a:spcPct val="100000"/>
              </a:lnSpc>
              <a:spcBef>
                <a:spcPts val="5"/>
              </a:spcBef>
            </a:pPr>
            <a:r>
              <a:rPr sz="1600" spc="-10" dirty="0">
                <a:solidFill>
                  <a:srgbClr val="FFFFFF"/>
                </a:solidFill>
                <a:latin typeface="Arial"/>
                <a:cs typeface="Arial"/>
              </a:rPr>
              <a:t>Note: </a:t>
            </a:r>
            <a:r>
              <a:rPr sz="1600" spc="-5" dirty="0">
                <a:solidFill>
                  <a:srgbClr val="FFFFFF"/>
                </a:solidFill>
                <a:latin typeface="Arial"/>
                <a:cs typeface="Arial"/>
              </a:rPr>
              <a:t>Status must be “Submitted”. A status  of </a:t>
            </a:r>
            <a:r>
              <a:rPr sz="1600" spc="-10" dirty="0">
                <a:solidFill>
                  <a:srgbClr val="FFFFFF"/>
                </a:solidFill>
                <a:latin typeface="Arial"/>
                <a:cs typeface="Arial"/>
              </a:rPr>
              <a:t>“Saved” means </a:t>
            </a:r>
            <a:r>
              <a:rPr sz="1600" spc="-5" dirty="0">
                <a:solidFill>
                  <a:srgbClr val="FFFFFF"/>
                </a:solidFill>
                <a:latin typeface="Arial"/>
                <a:cs typeface="Arial"/>
              </a:rPr>
              <a:t>that </a:t>
            </a:r>
            <a:r>
              <a:rPr sz="1600" spc="-10" dirty="0">
                <a:solidFill>
                  <a:srgbClr val="FFFFFF"/>
                </a:solidFill>
                <a:latin typeface="Arial"/>
                <a:cs typeface="Arial"/>
              </a:rPr>
              <a:t>your </a:t>
            </a:r>
            <a:r>
              <a:rPr sz="1600" spc="-5" dirty="0">
                <a:solidFill>
                  <a:srgbClr val="FFFFFF"/>
                </a:solidFill>
                <a:latin typeface="Arial"/>
                <a:cs typeface="Arial"/>
              </a:rPr>
              <a:t>application </a:t>
            </a:r>
            <a:r>
              <a:rPr sz="1600" spc="-10" dirty="0">
                <a:solidFill>
                  <a:srgbClr val="FFFFFF"/>
                </a:solidFill>
                <a:latin typeface="Arial"/>
                <a:cs typeface="Arial"/>
              </a:rPr>
              <a:t>has  </a:t>
            </a:r>
            <a:r>
              <a:rPr sz="1600" spc="-5" dirty="0">
                <a:solidFill>
                  <a:srgbClr val="FFFFFF"/>
                </a:solidFill>
                <a:latin typeface="Arial"/>
                <a:cs typeface="Arial"/>
              </a:rPr>
              <a:t>not been sent to Northwest </a:t>
            </a:r>
            <a:r>
              <a:rPr sz="1600" spc="-10" dirty="0">
                <a:solidFill>
                  <a:srgbClr val="FFFFFF"/>
                </a:solidFill>
                <a:latin typeface="Arial"/>
                <a:cs typeface="Arial"/>
              </a:rPr>
              <a:t>Vista</a:t>
            </a:r>
            <a:r>
              <a:rPr sz="1600" spc="50" dirty="0">
                <a:solidFill>
                  <a:srgbClr val="FFFFFF"/>
                </a:solidFill>
                <a:latin typeface="Arial"/>
                <a:cs typeface="Arial"/>
              </a:rPr>
              <a:t> </a:t>
            </a:r>
            <a:r>
              <a:rPr sz="1600" spc="-5" dirty="0">
                <a:solidFill>
                  <a:srgbClr val="FFFFFF"/>
                </a:solidFill>
                <a:latin typeface="Arial"/>
                <a:cs typeface="Arial"/>
              </a:rPr>
              <a:t>College.</a:t>
            </a:r>
            <a:endParaRPr sz="1600" dirty="0">
              <a:latin typeface="Arial"/>
              <a:cs typeface="Arial"/>
            </a:endParaRPr>
          </a:p>
        </p:txBody>
      </p:sp>
      <p:sp>
        <p:nvSpPr>
          <p:cNvPr id="10" name="object 10"/>
          <p:cNvSpPr/>
          <p:nvPr/>
        </p:nvSpPr>
        <p:spPr>
          <a:xfrm>
            <a:off x="7666863" y="3435477"/>
            <a:ext cx="531495" cy="669925"/>
          </a:xfrm>
          <a:custGeom>
            <a:avLst/>
            <a:gdLst/>
            <a:ahLst/>
            <a:cxnLst/>
            <a:rect l="l" t="t" r="r" b="b"/>
            <a:pathLst>
              <a:path w="531495" h="669925">
                <a:moveTo>
                  <a:pt x="0" y="379222"/>
                </a:moveTo>
                <a:lnTo>
                  <a:pt x="73532" y="669925"/>
                </a:lnTo>
                <a:lnTo>
                  <a:pt x="364108" y="596392"/>
                </a:lnTo>
                <a:lnTo>
                  <a:pt x="273050" y="542036"/>
                </a:lnTo>
                <a:lnTo>
                  <a:pt x="337699" y="433578"/>
                </a:lnTo>
                <a:lnTo>
                  <a:pt x="91058" y="433578"/>
                </a:lnTo>
                <a:lnTo>
                  <a:pt x="0" y="379222"/>
                </a:lnTo>
                <a:close/>
              </a:path>
              <a:path w="531495" h="669925">
                <a:moveTo>
                  <a:pt x="349503" y="0"/>
                </a:moveTo>
                <a:lnTo>
                  <a:pt x="91058" y="433578"/>
                </a:lnTo>
                <a:lnTo>
                  <a:pt x="337699" y="433578"/>
                </a:lnTo>
                <a:lnTo>
                  <a:pt x="531494" y="108458"/>
                </a:lnTo>
                <a:lnTo>
                  <a:pt x="349503" y="0"/>
                </a:lnTo>
                <a:close/>
              </a:path>
            </a:pathLst>
          </a:custGeom>
          <a:solidFill>
            <a:srgbClr val="FF0000"/>
          </a:solidFill>
        </p:spPr>
        <p:txBody>
          <a:bodyPr wrap="square" lIns="0" tIns="0" rIns="0" bIns="0" rtlCol="0"/>
          <a:lstStyle/>
          <a:p>
            <a:endParaRPr/>
          </a:p>
        </p:txBody>
      </p:sp>
      <p:sp>
        <p:nvSpPr>
          <p:cNvPr id="11" name="object 11"/>
          <p:cNvSpPr/>
          <p:nvPr/>
        </p:nvSpPr>
        <p:spPr>
          <a:xfrm>
            <a:off x="7666863" y="3435477"/>
            <a:ext cx="531495" cy="669925"/>
          </a:xfrm>
          <a:custGeom>
            <a:avLst/>
            <a:gdLst/>
            <a:ahLst/>
            <a:cxnLst/>
            <a:rect l="l" t="t" r="r" b="b"/>
            <a:pathLst>
              <a:path w="531495" h="669925">
                <a:moveTo>
                  <a:pt x="73532" y="669925"/>
                </a:moveTo>
                <a:lnTo>
                  <a:pt x="0" y="379222"/>
                </a:lnTo>
                <a:lnTo>
                  <a:pt x="91058" y="433578"/>
                </a:lnTo>
                <a:lnTo>
                  <a:pt x="349503" y="0"/>
                </a:lnTo>
                <a:lnTo>
                  <a:pt x="531494" y="108458"/>
                </a:lnTo>
                <a:lnTo>
                  <a:pt x="273050" y="542036"/>
                </a:lnTo>
                <a:lnTo>
                  <a:pt x="364108" y="596392"/>
                </a:lnTo>
                <a:lnTo>
                  <a:pt x="73532" y="669925"/>
                </a:lnTo>
                <a:close/>
              </a:path>
            </a:pathLst>
          </a:custGeom>
          <a:ln w="19050">
            <a:solidFill>
              <a:srgbClr val="000000"/>
            </a:solidFill>
          </a:ln>
        </p:spPr>
        <p:txBody>
          <a:bodyPr wrap="square" lIns="0" tIns="0" rIns="0" bIns="0" rtlCol="0"/>
          <a:lstStyle/>
          <a:p>
            <a:endParaRPr/>
          </a:p>
        </p:txBody>
      </p:sp>
      <p:sp>
        <p:nvSpPr>
          <p:cNvPr id="12" name="object 12"/>
          <p:cNvSpPr/>
          <p:nvPr/>
        </p:nvSpPr>
        <p:spPr>
          <a:xfrm>
            <a:off x="5462778" y="3566921"/>
            <a:ext cx="652780" cy="166370"/>
          </a:xfrm>
          <a:custGeom>
            <a:avLst/>
            <a:gdLst/>
            <a:ahLst/>
            <a:cxnLst/>
            <a:rect l="l" t="t" r="r" b="b"/>
            <a:pathLst>
              <a:path w="652779" h="166370">
                <a:moveTo>
                  <a:pt x="0" y="83057"/>
                </a:moveTo>
                <a:lnTo>
                  <a:pt x="33154" y="46541"/>
                </a:lnTo>
                <a:lnTo>
                  <a:pt x="71659" y="31119"/>
                </a:lnTo>
                <a:lnTo>
                  <a:pt x="122168" y="18254"/>
                </a:lnTo>
                <a:lnTo>
                  <a:pt x="182724" y="8446"/>
                </a:lnTo>
                <a:lnTo>
                  <a:pt x="251366" y="2194"/>
                </a:lnTo>
                <a:lnTo>
                  <a:pt x="326136" y="0"/>
                </a:lnTo>
                <a:lnTo>
                  <a:pt x="400905" y="2194"/>
                </a:lnTo>
                <a:lnTo>
                  <a:pt x="469547" y="8446"/>
                </a:lnTo>
                <a:lnTo>
                  <a:pt x="530103" y="18254"/>
                </a:lnTo>
                <a:lnTo>
                  <a:pt x="580612" y="31119"/>
                </a:lnTo>
                <a:lnTo>
                  <a:pt x="619117" y="46541"/>
                </a:lnTo>
                <a:lnTo>
                  <a:pt x="652272" y="83057"/>
                </a:lnTo>
                <a:lnTo>
                  <a:pt x="643656" y="102094"/>
                </a:lnTo>
                <a:lnTo>
                  <a:pt x="580612" y="134996"/>
                </a:lnTo>
                <a:lnTo>
                  <a:pt x="530103" y="147861"/>
                </a:lnTo>
                <a:lnTo>
                  <a:pt x="469547" y="157669"/>
                </a:lnTo>
                <a:lnTo>
                  <a:pt x="400905" y="163921"/>
                </a:lnTo>
                <a:lnTo>
                  <a:pt x="326136" y="166115"/>
                </a:lnTo>
                <a:lnTo>
                  <a:pt x="251366" y="163921"/>
                </a:lnTo>
                <a:lnTo>
                  <a:pt x="182724" y="157669"/>
                </a:lnTo>
                <a:lnTo>
                  <a:pt x="122168" y="147861"/>
                </a:lnTo>
                <a:lnTo>
                  <a:pt x="71659" y="134996"/>
                </a:lnTo>
                <a:lnTo>
                  <a:pt x="33154" y="119574"/>
                </a:lnTo>
                <a:lnTo>
                  <a:pt x="0" y="83057"/>
                </a:lnTo>
                <a:close/>
              </a:path>
            </a:pathLst>
          </a:custGeom>
          <a:ln w="19812">
            <a:solidFill>
              <a:srgbClr val="FF0000"/>
            </a:solidFill>
          </a:ln>
        </p:spPr>
        <p:txBody>
          <a:bodyPr wrap="square" lIns="0" tIns="0" rIns="0" bIns="0" rtlCol="0"/>
          <a:lstStyle/>
          <a:p>
            <a:endParaRPr/>
          </a:p>
        </p:txBody>
      </p:sp>
      <p:sp>
        <p:nvSpPr>
          <p:cNvPr id="13" name="object 13"/>
          <p:cNvSpPr/>
          <p:nvPr/>
        </p:nvSpPr>
        <p:spPr>
          <a:xfrm>
            <a:off x="10679430" y="5522214"/>
            <a:ext cx="654050" cy="166370"/>
          </a:xfrm>
          <a:custGeom>
            <a:avLst/>
            <a:gdLst/>
            <a:ahLst/>
            <a:cxnLst/>
            <a:rect l="l" t="t" r="r" b="b"/>
            <a:pathLst>
              <a:path w="654050" h="166370">
                <a:moveTo>
                  <a:pt x="0" y="83058"/>
                </a:moveTo>
                <a:lnTo>
                  <a:pt x="33216" y="46541"/>
                </a:lnTo>
                <a:lnTo>
                  <a:pt x="71799" y="31119"/>
                </a:lnTo>
                <a:lnTo>
                  <a:pt x="122417" y="18254"/>
                </a:lnTo>
                <a:lnTo>
                  <a:pt x="183113" y="8446"/>
                </a:lnTo>
                <a:lnTo>
                  <a:pt x="251926" y="2194"/>
                </a:lnTo>
                <a:lnTo>
                  <a:pt x="326898" y="0"/>
                </a:lnTo>
                <a:lnTo>
                  <a:pt x="401869" y="2194"/>
                </a:lnTo>
                <a:lnTo>
                  <a:pt x="470682" y="8446"/>
                </a:lnTo>
                <a:lnTo>
                  <a:pt x="531378" y="18254"/>
                </a:lnTo>
                <a:lnTo>
                  <a:pt x="581996" y="31119"/>
                </a:lnTo>
                <a:lnTo>
                  <a:pt x="620579" y="46541"/>
                </a:lnTo>
                <a:lnTo>
                  <a:pt x="653796" y="83058"/>
                </a:lnTo>
                <a:lnTo>
                  <a:pt x="645165" y="102102"/>
                </a:lnTo>
                <a:lnTo>
                  <a:pt x="581996" y="135006"/>
                </a:lnTo>
                <a:lnTo>
                  <a:pt x="531378" y="147869"/>
                </a:lnTo>
                <a:lnTo>
                  <a:pt x="470682" y="157674"/>
                </a:lnTo>
                <a:lnTo>
                  <a:pt x="401869" y="163922"/>
                </a:lnTo>
                <a:lnTo>
                  <a:pt x="326898" y="166116"/>
                </a:lnTo>
                <a:lnTo>
                  <a:pt x="251926" y="163922"/>
                </a:lnTo>
                <a:lnTo>
                  <a:pt x="183113" y="157674"/>
                </a:lnTo>
                <a:lnTo>
                  <a:pt x="122417" y="147869"/>
                </a:lnTo>
                <a:lnTo>
                  <a:pt x="71799" y="135006"/>
                </a:lnTo>
                <a:lnTo>
                  <a:pt x="33216" y="119585"/>
                </a:lnTo>
                <a:lnTo>
                  <a:pt x="0" y="83058"/>
                </a:lnTo>
                <a:close/>
              </a:path>
            </a:pathLst>
          </a:custGeom>
          <a:ln w="19812">
            <a:solidFill>
              <a:srgbClr val="FF0000"/>
            </a:solidFill>
          </a:ln>
        </p:spPr>
        <p:txBody>
          <a:bodyPr wrap="square" lIns="0" tIns="0" rIns="0" bIns="0" rtlCol="0"/>
          <a:lstStyle/>
          <a:p>
            <a:endParaRPr/>
          </a:p>
        </p:txBody>
      </p:sp>
      <p:sp>
        <p:nvSpPr>
          <p:cNvPr id="14" name="object 14"/>
          <p:cNvSpPr/>
          <p:nvPr/>
        </p:nvSpPr>
        <p:spPr>
          <a:xfrm>
            <a:off x="6415278" y="5522214"/>
            <a:ext cx="652780" cy="166370"/>
          </a:xfrm>
          <a:custGeom>
            <a:avLst/>
            <a:gdLst/>
            <a:ahLst/>
            <a:cxnLst/>
            <a:rect l="l" t="t" r="r" b="b"/>
            <a:pathLst>
              <a:path w="652779" h="166370">
                <a:moveTo>
                  <a:pt x="0" y="83058"/>
                </a:moveTo>
                <a:lnTo>
                  <a:pt x="33154" y="46541"/>
                </a:lnTo>
                <a:lnTo>
                  <a:pt x="71659" y="31119"/>
                </a:lnTo>
                <a:lnTo>
                  <a:pt x="122168" y="18254"/>
                </a:lnTo>
                <a:lnTo>
                  <a:pt x="182724" y="8446"/>
                </a:lnTo>
                <a:lnTo>
                  <a:pt x="251366" y="2194"/>
                </a:lnTo>
                <a:lnTo>
                  <a:pt x="326136" y="0"/>
                </a:lnTo>
                <a:lnTo>
                  <a:pt x="400905" y="2194"/>
                </a:lnTo>
                <a:lnTo>
                  <a:pt x="469547" y="8446"/>
                </a:lnTo>
                <a:lnTo>
                  <a:pt x="530103" y="18254"/>
                </a:lnTo>
                <a:lnTo>
                  <a:pt x="580612" y="31119"/>
                </a:lnTo>
                <a:lnTo>
                  <a:pt x="619117" y="46541"/>
                </a:lnTo>
                <a:lnTo>
                  <a:pt x="652272" y="83058"/>
                </a:lnTo>
                <a:lnTo>
                  <a:pt x="643656" y="102102"/>
                </a:lnTo>
                <a:lnTo>
                  <a:pt x="580612" y="135006"/>
                </a:lnTo>
                <a:lnTo>
                  <a:pt x="530103" y="147869"/>
                </a:lnTo>
                <a:lnTo>
                  <a:pt x="469547" y="157674"/>
                </a:lnTo>
                <a:lnTo>
                  <a:pt x="400905" y="163922"/>
                </a:lnTo>
                <a:lnTo>
                  <a:pt x="326136" y="166116"/>
                </a:lnTo>
                <a:lnTo>
                  <a:pt x="251366" y="163922"/>
                </a:lnTo>
                <a:lnTo>
                  <a:pt x="182724" y="157674"/>
                </a:lnTo>
                <a:lnTo>
                  <a:pt x="122168" y="147869"/>
                </a:lnTo>
                <a:lnTo>
                  <a:pt x="71659" y="135006"/>
                </a:lnTo>
                <a:lnTo>
                  <a:pt x="33154" y="119585"/>
                </a:lnTo>
                <a:lnTo>
                  <a:pt x="0" y="83058"/>
                </a:lnTo>
                <a:close/>
              </a:path>
            </a:pathLst>
          </a:custGeom>
          <a:ln w="19812">
            <a:solidFill>
              <a:srgbClr val="FF0000"/>
            </a:solidFill>
          </a:ln>
        </p:spPr>
        <p:txBody>
          <a:bodyPr wrap="square" lIns="0" tIns="0" rIns="0" bIns="0" rtlCol="0"/>
          <a:lstStyle/>
          <a:p>
            <a:endParaRPr/>
          </a:p>
        </p:txBody>
      </p:sp>
      <p:sp>
        <p:nvSpPr>
          <p:cNvPr id="15" name="object 15"/>
          <p:cNvSpPr txBox="1">
            <a:spLocks noGrp="1"/>
          </p:cNvSpPr>
          <p:nvPr>
            <p:ph type="title"/>
          </p:nvPr>
        </p:nvSpPr>
        <p:spPr>
          <a:xfrm>
            <a:off x="443585" y="253695"/>
            <a:ext cx="2560320" cy="391795"/>
          </a:xfrm>
          <a:prstGeom prst="rect">
            <a:avLst/>
          </a:prstGeom>
        </p:spPr>
        <p:txBody>
          <a:bodyPr vert="horz" wrap="square" lIns="0" tIns="12700" rIns="0" bIns="0" rtlCol="0">
            <a:spAutoFit/>
          </a:bodyPr>
          <a:lstStyle/>
          <a:p>
            <a:pPr marL="12700">
              <a:lnSpc>
                <a:spcPct val="100000"/>
              </a:lnSpc>
              <a:spcBef>
                <a:spcPts val="100"/>
              </a:spcBef>
            </a:pPr>
            <a:r>
              <a:rPr spc="-5" dirty="0"/>
              <a:t>Submit</a:t>
            </a:r>
            <a:r>
              <a:rPr spc="-185" dirty="0"/>
              <a:t> </a:t>
            </a:r>
            <a:r>
              <a:rPr dirty="0"/>
              <a:t>Application</a:t>
            </a:r>
          </a:p>
        </p:txBody>
      </p:sp>
      <p:sp>
        <p:nvSpPr>
          <p:cNvPr id="16" name="TextBox 15"/>
          <p:cNvSpPr txBox="1"/>
          <p:nvPr/>
        </p:nvSpPr>
        <p:spPr>
          <a:xfrm>
            <a:off x="8637327" y="483637"/>
            <a:ext cx="2696153" cy="1631216"/>
          </a:xfrm>
          <a:prstGeom prst="rect">
            <a:avLst/>
          </a:prstGeom>
          <a:noFill/>
        </p:spPr>
        <p:txBody>
          <a:bodyPr wrap="square" rtlCol="0">
            <a:spAutoFit/>
          </a:bodyPr>
          <a:lstStyle/>
          <a:p>
            <a:r>
              <a:rPr lang="en-US" sz="2000" b="1" dirty="0" smtClean="0">
                <a:solidFill>
                  <a:schemeClr val="bg1"/>
                </a:solidFill>
              </a:rPr>
              <a:t>Bring a copy of the 1</a:t>
            </a:r>
            <a:r>
              <a:rPr lang="en-US" sz="2000" b="1" baseline="30000" dirty="0" smtClean="0">
                <a:solidFill>
                  <a:schemeClr val="bg1"/>
                </a:solidFill>
              </a:rPr>
              <a:t>st</a:t>
            </a:r>
            <a:r>
              <a:rPr lang="en-US" sz="2000" b="1" dirty="0" smtClean="0">
                <a:solidFill>
                  <a:schemeClr val="bg1"/>
                </a:solidFill>
              </a:rPr>
              <a:t> page of the submitted application to B100!  (You can print in B100, if needed)</a:t>
            </a:r>
            <a:endParaRPr lang="en-US" sz="2000" b="1"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xfrm>
            <a:off x="2080005" y="1013916"/>
            <a:ext cx="7670800" cy="1123315"/>
          </a:xfrm>
          <a:prstGeom prst="rect">
            <a:avLst/>
          </a:prstGeom>
        </p:spPr>
        <p:txBody>
          <a:bodyPr vert="horz" wrap="square" lIns="0" tIns="12700" rIns="0" bIns="0" rtlCol="0">
            <a:spAutoFit/>
          </a:bodyPr>
          <a:lstStyle/>
          <a:p>
            <a:pPr marL="8255" algn="ctr">
              <a:lnSpc>
                <a:spcPct val="100000"/>
              </a:lnSpc>
              <a:spcBef>
                <a:spcPts val="100"/>
              </a:spcBef>
            </a:pPr>
            <a:r>
              <a:rPr sz="3600" spc="-5" dirty="0"/>
              <a:t>Congratulations </a:t>
            </a:r>
            <a:r>
              <a:rPr sz="3600" spc="-10" dirty="0"/>
              <a:t>on </a:t>
            </a:r>
            <a:r>
              <a:rPr sz="3600" dirty="0"/>
              <a:t>submitting</a:t>
            </a:r>
            <a:r>
              <a:rPr sz="3600" spc="-10" dirty="0"/>
              <a:t> </a:t>
            </a:r>
            <a:r>
              <a:rPr sz="3600" dirty="0"/>
              <a:t>your</a:t>
            </a:r>
            <a:endParaRPr sz="3600"/>
          </a:p>
          <a:p>
            <a:pPr algn="ctr">
              <a:lnSpc>
                <a:spcPct val="100000"/>
              </a:lnSpc>
              <a:spcBef>
                <a:spcPts val="5"/>
              </a:spcBef>
            </a:pPr>
            <a:r>
              <a:rPr sz="3600" spc="-5" dirty="0"/>
              <a:t>application to </a:t>
            </a:r>
            <a:r>
              <a:rPr sz="3600" dirty="0"/>
              <a:t>Northwest </a:t>
            </a:r>
            <a:r>
              <a:rPr sz="3600" spc="-30" dirty="0"/>
              <a:t>Vista</a:t>
            </a:r>
            <a:r>
              <a:rPr sz="3600" spc="-85" dirty="0"/>
              <a:t> </a:t>
            </a:r>
            <a:r>
              <a:rPr sz="3600" dirty="0"/>
              <a:t>College!</a:t>
            </a:r>
            <a:endParaRPr sz="3600"/>
          </a:p>
        </p:txBody>
      </p:sp>
      <p:sp>
        <p:nvSpPr>
          <p:cNvPr id="4" name="object 4"/>
          <p:cNvSpPr txBox="1"/>
          <p:nvPr/>
        </p:nvSpPr>
        <p:spPr>
          <a:xfrm>
            <a:off x="1982216" y="3452621"/>
            <a:ext cx="8373109" cy="1671955"/>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FFFF"/>
                </a:solidFill>
                <a:latin typeface="Arial"/>
                <a:cs typeface="Arial"/>
              </a:rPr>
              <a:t>Your </a:t>
            </a:r>
            <a:r>
              <a:rPr sz="1800" spc="-10" dirty="0">
                <a:solidFill>
                  <a:srgbClr val="FFFFFF"/>
                </a:solidFill>
                <a:latin typeface="Arial"/>
                <a:cs typeface="Arial"/>
              </a:rPr>
              <a:t>next</a:t>
            </a:r>
            <a:r>
              <a:rPr sz="1800" spc="65" dirty="0">
                <a:solidFill>
                  <a:srgbClr val="FFFFFF"/>
                </a:solidFill>
                <a:latin typeface="Arial"/>
                <a:cs typeface="Arial"/>
              </a:rPr>
              <a:t> </a:t>
            </a:r>
            <a:r>
              <a:rPr sz="1800" spc="-5" dirty="0">
                <a:solidFill>
                  <a:srgbClr val="FFFFFF"/>
                </a:solidFill>
                <a:latin typeface="Arial"/>
                <a:cs typeface="Arial"/>
              </a:rPr>
              <a:t>steps:</a:t>
            </a:r>
            <a:endParaRPr sz="1800">
              <a:latin typeface="Arial"/>
              <a:cs typeface="Arial"/>
            </a:endParaRPr>
          </a:p>
          <a:p>
            <a:pPr>
              <a:lnSpc>
                <a:spcPct val="100000"/>
              </a:lnSpc>
              <a:spcBef>
                <a:spcPts val="30"/>
              </a:spcBef>
            </a:pPr>
            <a:endParaRPr sz="1850">
              <a:latin typeface="Times New Roman"/>
              <a:cs typeface="Times New Roman"/>
            </a:endParaRPr>
          </a:p>
          <a:p>
            <a:pPr marL="299085" indent="-286385">
              <a:lnSpc>
                <a:spcPct val="100000"/>
              </a:lnSpc>
              <a:buFont typeface="Wingdings"/>
              <a:buChar char=""/>
              <a:tabLst>
                <a:tab pos="299720" algn="l"/>
              </a:tabLst>
            </a:pPr>
            <a:r>
              <a:rPr sz="1800" spc="-25" dirty="0">
                <a:solidFill>
                  <a:srgbClr val="FFFFFF"/>
                </a:solidFill>
                <a:latin typeface="Arial"/>
                <a:cs typeface="Arial"/>
              </a:rPr>
              <a:t>Wait </a:t>
            </a:r>
            <a:r>
              <a:rPr sz="1800" spc="-5" dirty="0">
                <a:solidFill>
                  <a:srgbClr val="FFFFFF"/>
                </a:solidFill>
                <a:latin typeface="Arial"/>
                <a:cs typeface="Arial"/>
              </a:rPr>
              <a:t>3-5 </a:t>
            </a:r>
            <a:r>
              <a:rPr sz="1800" spc="-10" dirty="0">
                <a:solidFill>
                  <a:srgbClr val="FFFFFF"/>
                </a:solidFill>
                <a:latin typeface="Arial"/>
                <a:cs typeface="Arial"/>
              </a:rPr>
              <a:t>days </a:t>
            </a:r>
            <a:r>
              <a:rPr sz="1800" dirty="0">
                <a:solidFill>
                  <a:srgbClr val="FFFFFF"/>
                </a:solidFill>
                <a:latin typeface="Arial"/>
                <a:cs typeface="Arial"/>
              </a:rPr>
              <a:t>for </a:t>
            </a:r>
            <a:r>
              <a:rPr sz="1800" spc="-15" dirty="0">
                <a:solidFill>
                  <a:srgbClr val="FFFFFF"/>
                </a:solidFill>
                <a:latin typeface="Arial"/>
                <a:cs typeface="Arial"/>
              </a:rPr>
              <a:t>your </a:t>
            </a:r>
            <a:r>
              <a:rPr sz="1800" spc="-5" dirty="0">
                <a:solidFill>
                  <a:srgbClr val="FFFFFF"/>
                </a:solidFill>
                <a:latin typeface="Arial"/>
                <a:cs typeface="Arial"/>
              </a:rPr>
              <a:t>application </a:t>
            </a:r>
            <a:r>
              <a:rPr sz="1800" dirty="0">
                <a:solidFill>
                  <a:srgbClr val="FFFFFF"/>
                </a:solidFill>
                <a:latin typeface="Arial"/>
                <a:cs typeface="Arial"/>
              </a:rPr>
              <a:t>to</a:t>
            </a:r>
            <a:r>
              <a:rPr sz="1800" spc="125" dirty="0">
                <a:solidFill>
                  <a:srgbClr val="FFFFFF"/>
                </a:solidFill>
                <a:latin typeface="Arial"/>
                <a:cs typeface="Arial"/>
              </a:rPr>
              <a:t> </a:t>
            </a:r>
            <a:r>
              <a:rPr sz="1800" spc="-5" dirty="0">
                <a:solidFill>
                  <a:srgbClr val="FFFFFF"/>
                </a:solidFill>
                <a:latin typeface="Arial"/>
                <a:cs typeface="Arial"/>
              </a:rPr>
              <a:t>process</a:t>
            </a:r>
            <a:endParaRPr sz="1800">
              <a:latin typeface="Arial"/>
              <a:cs typeface="Arial"/>
            </a:endParaRPr>
          </a:p>
          <a:p>
            <a:pPr marL="299085" indent="-286385">
              <a:lnSpc>
                <a:spcPct val="100000"/>
              </a:lnSpc>
              <a:spcBef>
                <a:spcPts val="5"/>
              </a:spcBef>
              <a:buFont typeface="Wingdings"/>
              <a:buChar char=""/>
              <a:tabLst>
                <a:tab pos="299720" algn="l"/>
              </a:tabLst>
            </a:pPr>
            <a:r>
              <a:rPr sz="1800" spc="-5" dirty="0">
                <a:solidFill>
                  <a:srgbClr val="FFFFFF"/>
                </a:solidFill>
                <a:latin typeface="Arial"/>
                <a:cs typeface="Arial"/>
              </a:rPr>
              <a:t>Complete </a:t>
            </a:r>
            <a:r>
              <a:rPr sz="1800" dirty="0">
                <a:solidFill>
                  <a:srgbClr val="FFFFFF"/>
                </a:solidFill>
                <a:latin typeface="Arial"/>
                <a:cs typeface="Arial"/>
              </a:rPr>
              <a:t>Go </a:t>
            </a:r>
            <a:r>
              <a:rPr sz="1800" spc="-20" dirty="0">
                <a:solidFill>
                  <a:srgbClr val="FFFFFF"/>
                </a:solidFill>
                <a:latin typeface="Arial"/>
                <a:cs typeface="Arial"/>
              </a:rPr>
              <a:t>FAARR </a:t>
            </a:r>
            <a:r>
              <a:rPr sz="1800" spc="-5" dirty="0">
                <a:solidFill>
                  <a:srgbClr val="FFFFFF"/>
                </a:solidFill>
                <a:latin typeface="Arial"/>
                <a:cs typeface="Arial"/>
              </a:rPr>
              <a:t>and </a:t>
            </a:r>
            <a:r>
              <a:rPr sz="1800" spc="-50" dirty="0">
                <a:solidFill>
                  <a:srgbClr val="FFFFFF"/>
                </a:solidFill>
                <a:latin typeface="Arial"/>
                <a:cs typeface="Arial"/>
              </a:rPr>
              <a:t>Test </a:t>
            </a:r>
            <a:r>
              <a:rPr sz="1800" spc="-5" dirty="0">
                <a:solidFill>
                  <a:srgbClr val="FFFFFF"/>
                </a:solidFill>
                <a:latin typeface="Arial"/>
                <a:cs typeface="Arial"/>
              </a:rPr>
              <a:t>Prep Modules in</a:t>
            </a:r>
            <a:r>
              <a:rPr sz="1800" spc="-65" dirty="0">
                <a:solidFill>
                  <a:srgbClr val="FFFFFF"/>
                </a:solidFill>
                <a:latin typeface="Arial"/>
                <a:cs typeface="Arial"/>
              </a:rPr>
              <a:t> </a:t>
            </a:r>
            <a:r>
              <a:rPr sz="1800" dirty="0">
                <a:solidFill>
                  <a:srgbClr val="FFFFFF"/>
                </a:solidFill>
                <a:latin typeface="Arial"/>
                <a:cs typeface="Arial"/>
              </a:rPr>
              <a:t>ACES</a:t>
            </a:r>
            <a:endParaRPr sz="1800">
              <a:latin typeface="Arial"/>
              <a:cs typeface="Arial"/>
            </a:endParaRPr>
          </a:p>
          <a:p>
            <a:pPr marL="299085" indent="-286385">
              <a:lnSpc>
                <a:spcPct val="100000"/>
              </a:lnSpc>
              <a:buFont typeface="Wingdings"/>
              <a:buChar char=""/>
              <a:tabLst>
                <a:tab pos="299720" algn="l"/>
              </a:tabLst>
            </a:pPr>
            <a:r>
              <a:rPr sz="1800" spc="-50" dirty="0">
                <a:solidFill>
                  <a:srgbClr val="FFFFFF"/>
                </a:solidFill>
                <a:latin typeface="Arial"/>
                <a:cs typeface="Arial"/>
              </a:rPr>
              <a:t>Take </a:t>
            </a:r>
            <a:r>
              <a:rPr sz="1800" dirty="0">
                <a:solidFill>
                  <a:srgbClr val="FFFFFF"/>
                </a:solidFill>
                <a:latin typeface="Arial"/>
                <a:cs typeface="Arial"/>
              </a:rPr>
              <a:t>the TSI </a:t>
            </a:r>
            <a:r>
              <a:rPr sz="1800" spc="-10" dirty="0">
                <a:solidFill>
                  <a:srgbClr val="FFFFFF"/>
                </a:solidFill>
                <a:latin typeface="Arial"/>
                <a:cs typeface="Arial"/>
              </a:rPr>
              <a:t>exam </a:t>
            </a:r>
            <a:r>
              <a:rPr sz="1800" spc="-5" dirty="0">
                <a:solidFill>
                  <a:srgbClr val="FFFFFF"/>
                </a:solidFill>
                <a:latin typeface="Arial"/>
                <a:cs typeface="Arial"/>
              </a:rPr>
              <a:t>-OR- request </a:t>
            </a:r>
            <a:r>
              <a:rPr sz="1800" spc="-10" dirty="0">
                <a:solidFill>
                  <a:srgbClr val="FFFFFF"/>
                </a:solidFill>
                <a:latin typeface="Arial"/>
                <a:cs typeface="Arial"/>
              </a:rPr>
              <a:t>your official </a:t>
            </a:r>
            <a:r>
              <a:rPr sz="1800" spc="-20" dirty="0">
                <a:solidFill>
                  <a:srgbClr val="FFFFFF"/>
                </a:solidFill>
                <a:latin typeface="Arial"/>
                <a:cs typeface="Arial"/>
              </a:rPr>
              <a:t>SAT/ACT</a:t>
            </a:r>
            <a:r>
              <a:rPr sz="1800" spc="30" dirty="0">
                <a:solidFill>
                  <a:srgbClr val="FFFFFF"/>
                </a:solidFill>
                <a:latin typeface="Arial"/>
                <a:cs typeface="Arial"/>
              </a:rPr>
              <a:t> </a:t>
            </a:r>
            <a:r>
              <a:rPr sz="1800" spc="-5" dirty="0">
                <a:solidFill>
                  <a:srgbClr val="FFFFFF"/>
                </a:solidFill>
                <a:latin typeface="Arial"/>
                <a:cs typeface="Arial"/>
              </a:rPr>
              <a:t>scores</a:t>
            </a:r>
            <a:endParaRPr sz="1800">
              <a:latin typeface="Arial"/>
              <a:cs typeface="Arial"/>
            </a:endParaRPr>
          </a:p>
          <a:p>
            <a:pPr marL="299085" indent="-286385">
              <a:lnSpc>
                <a:spcPct val="100000"/>
              </a:lnSpc>
              <a:buFont typeface="Wingdings"/>
              <a:buChar char=""/>
              <a:tabLst>
                <a:tab pos="299720" algn="l"/>
              </a:tabLst>
            </a:pPr>
            <a:r>
              <a:rPr sz="1800" spc="-5" dirty="0">
                <a:solidFill>
                  <a:srgbClr val="FFFFFF"/>
                </a:solidFill>
                <a:latin typeface="Arial"/>
                <a:cs typeface="Arial"/>
              </a:rPr>
              <a:t>Complete </a:t>
            </a:r>
            <a:r>
              <a:rPr sz="1800" dirty="0">
                <a:solidFill>
                  <a:srgbClr val="FFFFFF"/>
                </a:solidFill>
                <a:latin typeface="Arial"/>
                <a:cs typeface="Arial"/>
              </a:rPr>
              <a:t>the </a:t>
            </a:r>
            <a:r>
              <a:rPr sz="1800" spc="-5" dirty="0">
                <a:solidFill>
                  <a:srgbClr val="FFFFFF"/>
                </a:solidFill>
                <a:latin typeface="Arial"/>
                <a:cs typeface="Arial"/>
              </a:rPr>
              <a:t>Dual Credit Student Orientation in Canvas (on </a:t>
            </a:r>
            <a:r>
              <a:rPr sz="1800" dirty="0">
                <a:solidFill>
                  <a:srgbClr val="FFFFFF"/>
                </a:solidFill>
                <a:latin typeface="Arial"/>
                <a:cs typeface="Arial"/>
              </a:rPr>
              <a:t>ACES</a:t>
            </a:r>
            <a:r>
              <a:rPr sz="1800" spc="0" dirty="0">
                <a:solidFill>
                  <a:srgbClr val="FFFFFF"/>
                </a:solidFill>
                <a:latin typeface="Arial"/>
                <a:cs typeface="Arial"/>
              </a:rPr>
              <a:t> </a:t>
            </a:r>
            <a:r>
              <a:rPr sz="1800" spc="-5" dirty="0">
                <a:solidFill>
                  <a:srgbClr val="FFFFFF"/>
                </a:solidFill>
                <a:latin typeface="Arial"/>
                <a:cs typeface="Arial"/>
              </a:rPr>
              <a:t>Homepage).</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My</a:t>
            </a:r>
            <a:r>
              <a:rPr spc="-55" dirty="0"/>
              <a:t> </a:t>
            </a:r>
            <a:r>
              <a:rPr spc="-10" dirty="0"/>
              <a:t>Profile:</a:t>
            </a:r>
          </a:p>
        </p:txBody>
      </p:sp>
      <p:sp>
        <p:nvSpPr>
          <p:cNvPr id="4" name="object 4"/>
          <p:cNvSpPr txBox="1"/>
          <p:nvPr/>
        </p:nvSpPr>
        <p:spPr>
          <a:xfrm>
            <a:off x="264668" y="485013"/>
            <a:ext cx="10168255" cy="6362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Times New Roman"/>
                <a:cs typeface="Times New Roman"/>
              </a:rPr>
              <a:t>Answer the questions about </a:t>
            </a:r>
            <a:r>
              <a:rPr sz="2000" spc="-5" dirty="0">
                <a:solidFill>
                  <a:srgbClr val="FFFFFF"/>
                </a:solidFill>
                <a:latin typeface="Times New Roman"/>
                <a:cs typeface="Times New Roman"/>
              </a:rPr>
              <a:t>Ethnicity </a:t>
            </a:r>
            <a:r>
              <a:rPr sz="2000" dirty="0">
                <a:solidFill>
                  <a:srgbClr val="FFFFFF"/>
                </a:solidFill>
                <a:latin typeface="Times New Roman"/>
                <a:cs typeface="Times New Roman"/>
              </a:rPr>
              <a:t>and </a:t>
            </a:r>
            <a:r>
              <a:rPr sz="2000" spc="-5" dirty="0">
                <a:solidFill>
                  <a:srgbClr val="FFFFFF"/>
                </a:solidFill>
                <a:latin typeface="Times New Roman"/>
                <a:cs typeface="Times New Roman"/>
              </a:rPr>
              <a:t>Race </a:t>
            </a:r>
            <a:r>
              <a:rPr sz="2000" dirty="0">
                <a:solidFill>
                  <a:srgbClr val="FFFFFF"/>
                </a:solidFill>
                <a:latin typeface="Times New Roman"/>
                <a:cs typeface="Times New Roman"/>
              </a:rPr>
              <a:t>and </a:t>
            </a:r>
            <a:r>
              <a:rPr sz="2000" spc="-50" dirty="0">
                <a:solidFill>
                  <a:srgbClr val="FFFFFF"/>
                </a:solidFill>
                <a:latin typeface="Times New Roman"/>
                <a:cs typeface="Times New Roman"/>
              </a:rPr>
              <a:t>Your </a:t>
            </a:r>
            <a:r>
              <a:rPr sz="2000" dirty="0">
                <a:solidFill>
                  <a:srgbClr val="FFFFFF"/>
                </a:solidFill>
                <a:latin typeface="Times New Roman"/>
                <a:cs typeface="Times New Roman"/>
              </a:rPr>
              <a:t>Gender using the race and gender that</a:t>
            </a:r>
            <a:r>
              <a:rPr sz="2000" spc="-204" dirty="0">
                <a:solidFill>
                  <a:srgbClr val="FFFFFF"/>
                </a:solidFill>
                <a:latin typeface="Times New Roman"/>
                <a:cs typeface="Times New Roman"/>
              </a:rPr>
              <a:t> </a:t>
            </a:r>
            <a:r>
              <a:rPr sz="2000" u="sng" dirty="0">
                <a:solidFill>
                  <a:srgbClr val="FFFFFF"/>
                </a:solidFill>
                <a:uFill>
                  <a:solidFill>
                    <a:srgbClr val="FFFFFF"/>
                  </a:solidFill>
                </a:uFill>
                <a:latin typeface="Times New Roman"/>
                <a:cs typeface="Times New Roman"/>
              </a:rPr>
              <a:t>you</a:t>
            </a:r>
            <a:endParaRPr sz="2000">
              <a:latin typeface="Times New Roman"/>
              <a:cs typeface="Times New Roman"/>
            </a:endParaRPr>
          </a:p>
          <a:p>
            <a:pPr marL="12700">
              <a:lnSpc>
                <a:spcPct val="100000"/>
              </a:lnSpc>
            </a:pPr>
            <a:r>
              <a:rPr sz="2000" dirty="0">
                <a:solidFill>
                  <a:srgbClr val="FFFFFF"/>
                </a:solidFill>
                <a:latin typeface="Times New Roman"/>
                <a:cs typeface="Times New Roman"/>
              </a:rPr>
              <a:t>identify yourself</a:t>
            </a:r>
            <a:r>
              <a:rPr sz="2000" spc="-75" dirty="0">
                <a:solidFill>
                  <a:srgbClr val="FFFFFF"/>
                </a:solidFill>
                <a:latin typeface="Times New Roman"/>
                <a:cs typeface="Times New Roman"/>
              </a:rPr>
              <a:t> </a:t>
            </a:r>
            <a:r>
              <a:rPr sz="2000" dirty="0">
                <a:solidFill>
                  <a:srgbClr val="FFFFFF"/>
                </a:solidFill>
                <a:latin typeface="Times New Roman"/>
                <a:cs typeface="Times New Roman"/>
              </a:rPr>
              <a:t>as.</a:t>
            </a:r>
            <a:endParaRPr sz="2000">
              <a:latin typeface="Times New Roman"/>
              <a:cs typeface="Times New Roman"/>
            </a:endParaRPr>
          </a:p>
        </p:txBody>
      </p:sp>
      <p:sp>
        <p:nvSpPr>
          <p:cNvPr id="5" name="object 5"/>
          <p:cNvSpPr/>
          <p:nvPr/>
        </p:nvSpPr>
        <p:spPr>
          <a:xfrm>
            <a:off x="1037844" y="1281683"/>
            <a:ext cx="10259568" cy="53004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881371" y="5611367"/>
            <a:ext cx="381000" cy="23317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870703" y="4768596"/>
            <a:ext cx="585215" cy="22555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424678" y="5464302"/>
            <a:ext cx="690880" cy="574675"/>
          </a:xfrm>
          <a:custGeom>
            <a:avLst/>
            <a:gdLst/>
            <a:ahLst/>
            <a:cxnLst/>
            <a:rect l="l" t="t" r="r" b="b"/>
            <a:pathLst>
              <a:path w="690879" h="574675">
                <a:moveTo>
                  <a:pt x="287274" y="0"/>
                </a:moveTo>
                <a:lnTo>
                  <a:pt x="0" y="287274"/>
                </a:lnTo>
                <a:lnTo>
                  <a:pt x="287274" y="574548"/>
                </a:lnTo>
                <a:lnTo>
                  <a:pt x="287274" y="430911"/>
                </a:lnTo>
                <a:lnTo>
                  <a:pt x="690372" y="430911"/>
                </a:lnTo>
                <a:lnTo>
                  <a:pt x="690372" y="143637"/>
                </a:lnTo>
                <a:lnTo>
                  <a:pt x="287274" y="143637"/>
                </a:lnTo>
                <a:lnTo>
                  <a:pt x="287274" y="0"/>
                </a:lnTo>
                <a:close/>
              </a:path>
            </a:pathLst>
          </a:custGeom>
          <a:solidFill>
            <a:srgbClr val="FF0000"/>
          </a:solidFill>
        </p:spPr>
        <p:txBody>
          <a:bodyPr wrap="square" lIns="0" tIns="0" rIns="0" bIns="0" rtlCol="0"/>
          <a:lstStyle/>
          <a:p>
            <a:endParaRPr/>
          </a:p>
        </p:txBody>
      </p:sp>
      <p:sp>
        <p:nvSpPr>
          <p:cNvPr id="9" name="object 9"/>
          <p:cNvSpPr/>
          <p:nvPr/>
        </p:nvSpPr>
        <p:spPr>
          <a:xfrm>
            <a:off x="5424678" y="5464302"/>
            <a:ext cx="690880" cy="574675"/>
          </a:xfrm>
          <a:custGeom>
            <a:avLst/>
            <a:gdLst/>
            <a:ahLst/>
            <a:cxnLst/>
            <a:rect l="l" t="t" r="r" b="b"/>
            <a:pathLst>
              <a:path w="690879" h="574675">
                <a:moveTo>
                  <a:pt x="0" y="287274"/>
                </a:moveTo>
                <a:lnTo>
                  <a:pt x="287274" y="0"/>
                </a:lnTo>
                <a:lnTo>
                  <a:pt x="287274" y="143637"/>
                </a:lnTo>
                <a:lnTo>
                  <a:pt x="690372" y="143637"/>
                </a:lnTo>
                <a:lnTo>
                  <a:pt x="690372" y="430911"/>
                </a:lnTo>
                <a:lnTo>
                  <a:pt x="287274" y="430911"/>
                </a:lnTo>
                <a:lnTo>
                  <a:pt x="287274" y="574548"/>
                </a:lnTo>
                <a:lnTo>
                  <a:pt x="0" y="287274"/>
                </a:lnTo>
                <a:close/>
              </a:path>
            </a:pathLst>
          </a:custGeom>
          <a:ln w="19812">
            <a:solidFill>
              <a:srgbClr val="000000"/>
            </a:solidFill>
          </a:ln>
        </p:spPr>
        <p:txBody>
          <a:bodyPr wrap="square" lIns="0" tIns="0" rIns="0" bIns="0" rtlCol="0"/>
          <a:lstStyle/>
          <a:p>
            <a:endParaRPr/>
          </a:p>
        </p:txBody>
      </p:sp>
      <p:sp>
        <p:nvSpPr>
          <p:cNvPr id="10" name="object 10"/>
          <p:cNvSpPr txBox="1"/>
          <p:nvPr/>
        </p:nvSpPr>
        <p:spPr>
          <a:xfrm>
            <a:off x="6105144" y="5202935"/>
            <a:ext cx="4030979" cy="879475"/>
          </a:xfrm>
          <a:prstGeom prst="rect">
            <a:avLst/>
          </a:prstGeom>
          <a:solidFill>
            <a:srgbClr val="000000"/>
          </a:solidFill>
        </p:spPr>
        <p:txBody>
          <a:bodyPr vert="horz" wrap="square" lIns="0" tIns="190500" rIns="0" bIns="0" rtlCol="0">
            <a:spAutoFit/>
          </a:bodyPr>
          <a:lstStyle/>
          <a:p>
            <a:pPr algn="ctr">
              <a:lnSpc>
                <a:spcPct val="100000"/>
              </a:lnSpc>
              <a:spcBef>
                <a:spcPts val="1500"/>
              </a:spcBef>
            </a:pPr>
            <a:r>
              <a:rPr sz="1600" b="1" spc="-10" dirty="0">
                <a:solidFill>
                  <a:srgbClr val="FFFFFF"/>
                </a:solidFill>
                <a:latin typeface="Arial"/>
                <a:cs typeface="Arial"/>
              </a:rPr>
              <a:t>Were </a:t>
            </a:r>
            <a:r>
              <a:rPr sz="1600" b="1" spc="-15" dirty="0">
                <a:solidFill>
                  <a:srgbClr val="FFFFFF"/>
                </a:solidFill>
                <a:latin typeface="Arial"/>
                <a:cs typeface="Arial"/>
              </a:rPr>
              <a:t>you ever </a:t>
            </a:r>
            <a:r>
              <a:rPr sz="1600" b="1" spc="-5" dirty="0">
                <a:solidFill>
                  <a:srgbClr val="FFFFFF"/>
                </a:solidFill>
                <a:latin typeface="Arial"/>
                <a:cs typeface="Arial"/>
              </a:rPr>
              <a:t>placed in foster care</a:t>
            </a:r>
            <a:r>
              <a:rPr sz="1600" b="1" spc="150" dirty="0">
                <a:solidFill>
                  <a:srgbClr val="FFFFFF"/>
                </a:solidFill>
                <a:latin typeface="Arial"/>
                <a:cs typeface="Arial"/>
              </a:rPr>
              <a:t> </a:t>
            </a:r>
            <a:r>
              <a:rPr sz="1600" b="1" spc="-5" dirty="0">
                <a:solidFill>
                  <a:srgbClr val="FFFFFF"/>
                </a:solidFill>
                <a:latin typeface="Arial"/>
                <a:cs typeface="Arial"/>
              </a:rPr>
              <a:t>or</a:t>
            </a:r>
            <a:endParaRPr sz="1600">
              <a:latin typeface="Arial"/>
              <a:cs typeface="Arial"/>
            </a:endParaRPr>
          </a:p>
          <a:p>
            <a:pPr algn="ctr">
              <a:lnSpc>
                <a:spcPct val="100000"/>
              </a:lnSpc>
            </a:pPr>
            <a:r>
              <a:rPr sz="1600" b="1" spc="-5" dirty="0">
                <a:solidFill>
                  <a:srgbClr val="FFFFFF"/>
                </a:solidFill>
                <a:latin typeface="Arial"/>
                <a:cs typeface="Arial"/>
              </a:rPr>
              <a:t>adopted from foster care </a:t>
            </a:r>
            <a:r>
              <a:rPr sz="1600" b="1" u="heavy" spc="-5" dirty="0">
                <a:solidFill>
                  <a:srgbClr val="FFFFFF"/>
                </a:solidFill>
                <a:uFill>
                  <a:solidFill>
                    <a:srgbClr val="FFFFFF"/>
                  </a:solidFill>
                </a:uFill>
                <a:latin typeface="Arial"/>
                <a:cs typeface="Arial"/>
              </a:rPr>
              <a:t>in</a:t>
            </a:r>
            <a:r>
              <a:rPr sz="1600" b="1" u="heavy" spc="80" dirty="0">
                <a:solidFill>
                  <a:srgbClr val="FFFFFF"/>
                </a:solidFill>
                <a:uFill>
                  <a:solidFill>
                    <a:srgbClr val="FFFFFF"/>
                  </a:solidFill>
                </a:uFill>
                <a:latin typeface="Arial"/>
                <a:cs typeface="Arial"/>
              </a:rPr>
              <a:t> </a:t>
            </a:r>
            <a:r>
              <a:rPr sz="1600" b="1" u="heavy" spc="-25" dirty="0">
                <a:solidFill>
                  <a:srgbClr val="FFFFFF"/>
                </a:solidFill>
                <a:uFill>
                  <a:solidFill>
                    <a:srgbClr val="FFFFFF"/>
                  </a:solidFill>
                </a:uFill>
                <a:latin typeface="Arial"/>
                <a:cs typeface="Arial"/>
              </a:rPr>
              <a:t>Texas?</a:t>
            </a:r>
            <a:endParaRPr sz="1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xfrm>
            <a:off x="1198880" y="1052829"/>
            <a:ext cx="6927850" cy="635000"/>
          </a:xfrm>
          <a:prstGeom prst="rect">
            <a:avLst/>
          </a:prstGeom>
        </p:spPr>
        <p:txBody>
          <a:bodyPr vert="horz" wrap="square" lIns="0" tIns="12065" rIns="0" bIns="0" rtlCol="0">
            <a:spAutoFit/>
          </a:bodyPr>
          <a:lstStyle/>
          <a:p>
            <a:pPr marL="12700">
              <a:lnSpc>
                <a:spcPct val="100000"/>
              </a:lnSpc>
              <a:spcBef>
                <a:spcPts val="95"/>
              </a:spcBef>
            </a:pPr>
            <a:r>
              <a:rPr sz="4000" b="0" spc="-5" dirty="0">
                <a:latin typeface="Times New Roman"/>
                <a:cs typeface="Times New Roman"/>
              </a:rPr>
              <a:t>Please </a:t>
            </a:r>
            <a:r>
              <a:rPr sz="4000" b="0" spc="-35" dirty="0">
                <a:latin typeface="Times New Roman"/>
                <a:cs typeface="Times New Roman"/>
              </a:rPr>
              <a:t>Write </a:t>
            </a:r>
            <a:r>
              <a:rPr sz="4000" b="0" dirty="0">
                <a:latin typeface="Times New Roman"/>
                <a:cs typeface="Times New Roman"/>
              </a:rPr>
              <a:t>or </a:t>
            </a:r>
            <a:r>
              <a:rPr sz="4000" b="0" spc="-5" dirty="0">
                <a:latin typeface="Times New Roman"/>
                <a:cs typeface="Times New Roman"/>
              </a:rPr>
              <a:t>Photograph your</a:t>
            </a:r>
            <a:r>
              <a:rPr sz="4000" b="0" dirty="0">
                <a:latin typeface="Times New Roman"/>
                <a:cs typeface="Times New Roman"/>
              </a:rPr>
              <a:t> </a:t>
            </a:r>
            <a:r>
              <a:rPr sz="4000" b="0" spc="-5" dirty="0">
                <a:latin typeface="Times New Roman"/>
                <a:cs typeface="Times New Roman"/>
              </a:rPr>
              <a:t>:</a:t>
            </a:r>
            <a:endParaRPr sz="4000">
              <a:latin typeface="Times New Roman"/>
              <a:cs typeface="Times New Roman"/>
            </a:endParaRPr>
          </a:p>
        </p:txBody>
      </p:sp>
      <p:sp>
        <p:nvSpPr>
          <p:cNvPr id="4" name="object 4"/>
          <p:cNvSpPr txBox="1">
            <a:spLocks noGrp="1"/>
          </p:cNvSpPr>
          <p:nvPr>
            <p:ph type="body" idx="1"/>
          </p:nvPr>
        </p:nvSpPr>
        <p:spPr>
          <a:prstGeom prst="rect">
            <a:avLst/>
          </a:prstGeom>
        </p:spPr>
        <p:txBody>
          <a:bodyPr vert="horz" wrap="square" lIns="0" tIns="139065" rIns="0" bIns="0" rtlCol="0">
            <a:spAutoFit/>
          </a:bodyPr>
          <a:lstStyle/>
          <a:p>
            <a:pPr marL="469900">
              <a:lnSpc>
                <a:spcPct val="100000"/>
              </a:lnSpc>
              <a:spcBef>
                <a:spcPts val="1095"/>
              </a:spcBef>
            </a:pPr>
            <a:r>
              <a:rPr sz="2250" spc="-10" dirty="0">
                <a:latin typeface="Wingdings 3"/>
                <a:cs typeface="Wingdings 3"/>
              </a:rPr>
              <a:t></a:t>
            </a:r>
            <a:r>
              <a:rPr sz="2250" spc="-10" dirty="0"/>
              <a:t> </a:t>
            </a:r>
            <a:r>
              <a:rPr b="1" spc="-5" dirty="0">
                <a:latin typeface="Times New Roman"/>
                <a:cs typeface="Times New Roman"/>
              </a:rPr>
              <a:t>Application ID: </a:t>
            </a:r>
            <a:r>
              <a:rPr spc="-5" dirty="0"/>
              <a:t>Located in the </a:t>
            </a:r>
            <a:r>
              <a:rPr spc="-10" dirty="0"/>
              <a:t>middle </a:t>
            </a:r>
            <a:r>
              <a:rPr spc="-5" dirty="0"/>
              <a:t>of the</a:t>
            </a:r>
            <a:r>
              <a:rPr spc="-220" dirty="0"/>
              <a:t> </a:t>
            </a:r>
            <a:r>
              <a:rPr spc="-5" dirty="0"/>
              <a:t>screen.</a:t>
            </a:r>
            <a:endParaRPr sz="2250">
              <a:latin typeface="Times New Roman"/>
              <a:cs typeface="Times New Roman"/>
            </a:endParaRPr>
          </a:p>
          <a:p>
            <a:pPr marL="469900">
              <a:lnSpc>
                <a:spcPct val="100000"/>
              </a:lnSpc>
              <a:spcBef>
                <a:spcPts val="994"/>
              </a:spcBef>
            </a:pPr>
            <a:r>
              <a:rPr sz="2250" spc="-10" dirty="0">
                <a:latin typeface="Wingdings 3"/>
                <a:cs typeface="Wingdings 3"/>
              </a:rPr>
              <a:t></a:t>
            </a:r>
            <a:r>
              <a:rPr sz="2250" spc="-10" dirty="0"/>
              <a:t> </a:t>
            </a:r>
            <a:r>
              <a:rPr b="1" spc="-5" dirty="0">
                <a:latin typeface="Times New Roman"/>
                <a:cs typeface="Times New Roman"/>
              </a:rPr>
              <a:t>User Name : </a:t>
            </a:r>
            <a:r>
              <a:rPr spc="-5" dirty="0"/>
              <a:t>Located on the upper left side of the</a:t>
            </a:r>
            <a:r>
              <a:rPr spc="-245" dirty="0"/>
              <a:t> </a:t>
            </a:r>
            <a:r>
              <a:rPr spc="-5" dirty="0"/>
              <a:t>screen.</a:t>
            </a:r>
            <a:endParaRPr sz="2250">
              <a:latin typeface="Times New Roman"/>
              <a:cs typeface="Times New Roman"/>
            </a:endParaRPr>
          </a:p>
          <a:p>
            <a:pPr marL="469900">
              <a:lnSpc>
                <a:spcPct val="100000"/>
              </a:lnSpc>
              <a:spcBef>
                <a:spcPts val="994"/>
              </a:spcBef>
            </a:pPr>
            <a:r>
              <a:rPr sz="2250" spc="-10" dirty="0">
                <a:latin typeface="Wingdings 3"/>
                <a:cs typeface="Wingdings 3"/>
              </a:rPr>
              <a:t></a:t>
            </a:r>
            <a:r>
              <a:rPr sz="2250" spc="-10" dirty="0"/>
              <a:t> </a:t>
            </a:r>
            <a:r>
              <a:rPr b="1" spc="-5" dirty="0">
                <a:latin typeface="Times New Roman"/>
                <a:cs typeface="Times New Roman"/>
              </a:rPr>
              <a:t>Password: </a:t>
            </a:r>
            <a:r>
              <a:rPr spc="-5" dirty="0"/>
              <a:t>The password you just</a:t>
            </a:r>
            <a:r>
              <a:rPr spc="-290" dirty="0"/>
              <a:t> </a:t>
            </a:r>
            <a:r>
              <a:rPr spc="-5" dirty="0"/>
              <a:t>created.</a:t>
            </a:r>
            <a:endParaRPr sz="2250">
              <a:latin typeface="Times New Roman"/>
              <a:cs typeface="Times New Roman"/>
            </a:endParaRPr>
          </a:p>
          <a:p>
            <a:pPr>
              <a:lnSpc>
                <a:spcPct val="100000"/>
              </a:lnSpc>
            </a:pPr>
            <a:endParaRPr sz="3100"/>
          </a:p>
          <a:p>
            <a:pPr marL="12700">
              <a:lnSpc>
                <a:spcPct val="100000"/>
              </a:lnSpc>
              <a:spcBef>
                <a:spcPts val="2315"/>
              </a:spcBef>
            </a:pPr>
            <a:r>
              <a:rPr sz="2000" b="1" dirty="0">
                <a:latin typeface="Times New Roman"/>
                <a:cs typeface="Times New Roman"/>
              </a:rPr>
              <a:t>Note: </a:t>
            </a:r>
            <a:r>
              <a:rPr sz="2000" spc="-65" dirty="0"/>
              <a:t>You </a:t>
            </a:r>
            <a:r>
              <a:rPr sz="2000" dirty="0"/>
              <a:t>will receive an </a:t>
            </a:r>
            <a:r>
              <a:rPr sz="2000" spc="-5" dirty="0"/>
              <a:t>automated e-mail </a:t>
            </a:r>
            <a:r>
              <a:rPr sz="2000" dirty="0"/>
              <a:t>from Apply </a:t>
            </a:r>
            <a:r>
              <a:rPr sz="2000" spc="-30" dirty="0"/>
              <a:t>Texas </a:t>
            </a:r>
            <a:r>
              <a:rPr sz="2000" spc="-5" dirty="0"/>
              <a:t>titled </a:t>
            </a:r>
            <a:r>
              <a:rPr sz="2000" spc="-40" dirty="0"/>
              <a:t>“Your </a:t>
            </a:r>
            <a:r>
              <a:rPr sz="2000" dirty="0"/>
              <a:t>Apply </a:t>
            </a:r>
            <a:r>
              <a:rPr sz="2000" spc="-30" dirty="0"/>
              <a:t>Texas</a:t>
            </a:r>
            <a:r>
              <a:rPr sz="2000" spc="-270" dirty="0"/>
              <a:t> </a:t>
            </a:r>
            <a:r>
              <a:rPr sz="2000" spc="-5" dirty="0"/>
              <a:t>Profile."</a:t>
            </a:r>
            <a:endParaRPr sz="2000">
              <a:latin typeface="Times New Roman"/>
              <a:cs typeface="Times New Roman"/>
            </a:endParaRPr>
          </a:p>
          <a:p>
            <a:pPr marL="12700">
              <a:lnSpc>
                <a:spcPct val="100000"/>
              </a:lnSpc>
              <a:spcBef>
                <a:spcPts val="994"/>
              </a:spcBef>
            </a:pPr>
            <a:r>
              <a:rPr sz="2000" dirty="0"/>
              <a:t>This </a:t>
            </a:r>
            <a:r>
              <a:rPr sz="2000" spc="-5" dirty="0"/>
              <a:t>e-mail will </a:t>
            </a:r>
            <a:r>
              <a:rPr sz="2000" dirty="0"/>
              <a:t>be sent to the </a:t>
            </a:r>
            <a:r>
              <a:rPr sz="2000" spc="-10" dirty="0"/>
              <a:t>email </a:t>
            </a:r>
            <a:r>
              <a:rPr sz="2000" dirty="0"/>
              <a:t>address </a:t>
            </a:r>
            <a:r>
              <a:rPr sz="2000" spc="-5" dirty="0"/>
              <a:t>you </a:t>
            </a:r>
            <a:r>
              <a:rPr sz="2000" dirty="0"/>
              <a:t>enter on your profile. This </a:t>
            </a:r>
            <a:r>
              <a:rPr sz="2000" spc="-10" dirty="0"/>
              <a:t>email </a:t>
            </a:r>
            <a:r>
              <a:rPr sz="2000" spc="-5" dirty="0"/>
              <a:t>is</a:t>
            </a:r>
            <a:r>
              <a:rPr sz="2000" spc="-190" dirty="0"/>
              <a:t> </a:t>
            </a:r>
            <a:r>
              <a:rPr sz="2000" dirty="0"/>
              <a:t>NOT</a:t>
            </a:r>
            <a:endParaRPr sz="2000"/>
          </a:p>
          <a:p>
            <a:pPr marL="12700">
              <a:lnSpc>
                <a:spcPct val="100000"/>
              </a:lnSpc>
              <a:spcBef>
                <a:spcPts val="5"/>
              </a:spcBef>
            </a:pPr>
            <a:r>
              <a:rPr sz="2000" spc="-5" dirty="0"/>
              <a:t>verification </a:t>
            </a:r>
            <a:r>
              <a:rPr sz="2000" dirty="0"/>
              <a:t>that the </a:t>
            </a:r>
            <a:r>
              <a:rPr sz="2000" spc="-5" dirty="0"/>
              <a:t>application </a:t>
            </a:r>
            <a:r>
              <a:rPr sz="2000" dirty="0"/>
              <a:t>has been </a:t>
            </a:r>
            <a:r>
              <a:rPr sz="2000" spc="-5" dirty="0"/>
              <a:t>completed </a:t>
            </a:r>
            <a:r>
              <a:rPr sz="2000" dirty="0"/>
              <a:t>or</a:t>
            </a:r>
            <a:r>
              <a:rPr sz="2000" spc="-120" dirty="0"/>
              <a:t> </a:t>
            </a:r>
            <a:r>
              <a:rPr sz="2000" spc="-5" dirty="0"/>
              <a:t>submitted.</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667512" y="1607819"/>
            <a:ext cx="7237476" cy="407212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2940" y="1603247"/>
            <a:ext cx="7246620" cy="4081779"/>
          </a:xfrm>
          <a:custGeom>
            <a:avLst/>
            <a:gdLst/>
            <a:ahLst/>
            <a:cxnLst/>
            <a:rect l="l" t="t" r="r" b="b"/>
            <a:pathLst>
              <a:path w="7246620" h="4081779">
                <a:moveTo>
                  <a:pt x="0" y="4081272"/>
                </a:moveTo>
                <a:lnTo>
                  <a:pt x="7246620" y="4081272"/>
                </a:lnTo>
                <a:lnTo>
                  <a:pt x="7246620" y="0"/>
                </a:lnTo>
                <a:lnTo>
                  <a:pt x="0" y="0"/>
                </a:lnTo>
                <a:lnTo>
                  <a:pt x="0" y="4081272"/>
                </a:lnTo>
                <a:close/>
              </a:path>
            </a:pathLst>
          </a:custGeom>
          <a:ln w="9144">
            <a:solidFill>
              <a:srgbClr val="000000"/>
            </a:solidFill>
          </a:ln>
        </p:spPr>
        <p:txBody>
          <a:bodyPr wrap="square" lIns="0" tIns="0" rIns="0" bIns="0" rtlCol="0"/>
          <a:lstStyle/>
          <a:p>
            <a:endParaRPr/>
          </a:p>
        </p:txBody>
      </p:sp>
      <p:sp>
        <p:nvSpPr>
          <p:cNvPr id="5" name="object 5"/>
          <p:cNvSpPr/>
          <p:nvPr/>
        </p:nvSpPr>
        <p:spPr>
          <a:xfrm>
            <a:off x="5666232" y="3479291"/>
            <a:ext cx="6163056" cy="311658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673333" y="3942715"/>
            <a:ext cx="1053465" cy="984250"/>
          </a:xfrm>
          <a:custGeom>
            <a:avLst/>
            <a:gdLst/>
            <a:ahLst/>
            <a:cxnLst/>
            <a:rect l="l" t="t" r="r" b="b"/>
            <a:pathLst>
              <a:path w="1053465" h="984250">
                <a:moveTo>
                  <a:pt x="26924" y="517652"/>
                </a:moveTo>
                <a:lnTo>
                  <a:pt x="0" y="957072"/>
                </a:lnTo>
                <a:lnTo>
                  <a:pt x="439420" y="983996"/>
                </a:lnTo>
                <a:lnTo>
                  <a:pt x="336296" y="867410"/>
                </a:lnTo>
                <a:lnTo>
                  <a:pt x="599956" y="634238"/>
                </a:lnTo>
                <a:lnTo>
                  <a:pt x="130048" y="634238"/>
                </a:lnTo>
                <a:lnTo>
                  <a:pt x="26924" y="517652"/>
                </a:lnTo>
                <a:close/>
              </a:path>
              <a:path w="1053465" h="984250">
                <a:moveTo>
                  <a:pt x="847216" y="0"/>
                </a:moveTo>
                <a:lnTo>
                  <a:pt x="130048" y="634238"/>
                </a:lnTo>
                <a:lnTo>
                  <a:pt x="599956" y="634238"/>
                </a:lnTo>
                <a:lnTo>
                  <a:pt x="1053465" y="233172"/>
                </a:lnTo>
                <a:lnTo>
                  <a:pt x="847216" y="0"/>
                </a:lnTo>
                <a:close/>
              </a:path>
            </a:pathLst>
          </a:custGeom>
          <a:solidFill>
            <a:srgbClr val="FF0000"/>
          </a:solidFill>
        </p:spPr>
        <p:txBody>
          <a:bodyPr wrap="square" lIns="0" tIns="0" rIns="0" bIns="0" rtlCol="0"/>
          <a:lstStyle/>
          <a:p>
            <a:endParaRPr/>
          </a:p>
        </p:txBody>
      </p:sp>
      <p:sp>
        <p:nvSpPr>
          <p:cNvPr id="7" name="object 7"/>
          <p:cNvSpPr/>
          <p:nvPr/>
        </p:nvSpPr>
        <p:spPr>
          <a:xfrm>
            <a:off x="10673333" y="3942715"/>
            <a:ext cx="1053465" cy="984250"/>
          </a:xfrm>
          <a:custGeom>
            <a:avLst/>
            <a:gdLst/>
            <a:ahLst/>
            <a:cxnLst/>
            <a:rect l="l" t="t" r="r" b="b"/>
            <a:pathLst>
              <a:path w="1053465" h="984250">
                <a:moveTo>
                  <a:pt x="0" y="957072"/>
                </a:moveTo>
                <a:lnTo>
                  <a:pt x="26924" y="517652"/>
                </a:lnTo>
                <a:lnTo>
                  <a:pt x="130048" y="634238"/>
                </a:lnTo>
                <a:lnTo>
                  <a:pt x="847216" y="0"/>
                </a:lnTo>
                <a:lnTo>
                  <a:pt x="1053465" y="233172"/>
                </a:lnTo>
                <a:lnTo>
                  <a:pt x="336296" y="867410"/>
                </a:lnTo>
                <a:lnTo>
                  <a:pt x="439420" y="983996"/>
                </a:lnTo>
                <a:lnTo>
                  <a:pt x="0" y="957072"/>
                </a:lnTo>
                <a:close/>
              </a:path>
            </a:pathLst>
          </a:custGeom>
          <a:ln w="19050">
            <a:solidFill>
              <a:srgbClr val="000000"/>
            </a:solidFill>
          </a:ln>
        </p:spPr>
        <p:txBody>
          <a:bodyPr wrap="square" lIns="0" tIns="0" rIns="0" bIns="0" rtlCol="0"/>
          <a:lstStyle/>
          <a:p>
            <a:endParaRPr/>
          </a:p>
        </p:txBody>
      </p:sp>
      <p:sp>
        <p:nvSpPr>
          <p:cNvPr id="8" name="object 8"/>
          <p:cNvSpPr/>
          <p:nvPr/>
        </p:nvSpPr>
        <p:spPr>
          <a:xfrm>
            <a:off x="3409060" y="2201926"/>
            <a:ext cx="629285" cy="661670"/>
          </a:xfrm>
          <a:custGeom>
            <a:avLst/>
            <a:gdLst/>
            <a:ahLst/>
            <a:cxnLst/>
            <a:rect l="l" t="t" r="r" b="b"/>
            <a:pathLst>
              <a:path w="629285" h="661669">
                <a:moveTo>
                  <a:pt x="0" y="408559"/>
                </a:moveTo>
                <a:lnTo>
                  <a:pt x="10540" y="661670"/>
                </a:lnTo>
                <a:lnTo>
                  <a:pt x="263778" y="651129"/>
                </a:lnTo>
                <a:lnTo>
                  <a:pt x="197738" y="590423"/>
                </a:lnTo>
                <a:lnTo>
                  <a:pt x="309275" y="469138"/>
                </a:lnTo>
                <a:lnTo>
                  <a:pt x="65912" y="469138"/>
                </a:lnTo>
                <a:lnTo>
                  <a:pt x="0" y="408559"/>
                </a:lnTo>
                <a:close/>
              </a:path>
              <a:path w="629285" h="661669">
                <a:moveTo>
                  <a:pt x="497331" y="0"/>
                </a:moveTo>
                <a:lnTo>
                  <a:pt x="65912" y="469138"/>
                </a:lnTo>
                <a:lnTo>
                  <a:pt x="309275" y="469138"/>
                </a:lnTo>
                <a:lnTo>
                  <a:pt x="629284" y="121158"/>
                </a:lnTo>
                <a:lnTo>
                  <a:pt x="497331" y="0"/>
                </a:lnTo>
                <a:close/>
              </a:path>
            </a:pathLst>
          </a:custGeom>
          <a:solidFill>
            <a:srgbClr val="FF0000"/>
          </a:solidFill>
        </p:spPr>
        <p:txBody>
          <a:bodyPr wrap="square" lIns="0" tIns="0" rIns="0" bIns="0" rtlCol="0"/>
          <a:lstStyle/>
          <a:p>
            <a:endParaRPr/>
          </a:p>
        </p:txBody>
      </p:sp>
      <p:sp>
        <p:nvSpPr>
          <p:cNvPr id="9" name="object 9"/>
          <p:cNvSpPr/>
          <p:nvPr/>
        </p:nvSpPr>
        <p:spPr>
          <a:xfrm>
            <a:off x="3409060" y="2201926"/>
            <a:ext cx="629285" cy="661670"/>
          </a:xfrm>
          <a:custGeom>
            <a:avLst/>
            <a:gdLst/>
            <a:ahLst/>
            <a:cxnLst/>
            <a:rect l="l" t="t" r="r" b="b"/>
            <a:pathLst>
              <a:path w="629285" h="661669">
                <a:moveTo>
                  <a:pt x="10540" y="661670"/>
                </a:moveTo>
                <a:lnTo>
                  <a:pt x="0" y="408559"/>
                </a:lnTo>
                <a:lnTo>
                  <a:pt x="65912" y="469138"/>
                </a:lnTo>
                <a:lnTo>
                  <a:pt x="497331" y="0"/>
                </a:lnTo>
                <a:lnTo>
                  <a:pt x="629284" y="121158"/>
                </a:lnTo>
                <a:lnTo>
                  <a:pt x="197738" y="590423"/>
                </a:lnTo>
                <a:lnTo>
                  <a:pt x="263778" y="651129"/>
                </a:lnTo>
                <a:lnTo>
                  <a:pt x="10540" y="661670"/>
                </a:lnTo>
                <a:close/>
              </a:path>
            </a:pathLst>
          </a:custGeom>
          <a:ln w="19050">
            <a:solidFill>
              <a:srgbClr val="000000"/>
            </a:solidFill>
          </a:ln>
        </p:spPr>
        <p:txBody>
          <a:bodyPr wrap="square" lIns="0" tIns="0" rIns="0" bIns="0" rtlCol="0"/>
          <a:lstStyle/>
          <a:p>
            <a:endParaRPr/>
          </a:p>
        </p:txBody>
      </p:sp>
      <p:sp>
        <p:nvSpPr>
          <p:cNvPr id="10" name="object 10"/>
          <p:cNvSpPr/>
          <p:nvPr/>
        </p:nvSpPr>
        <p:spPr>
          <a:xfrm>
            <a:off x="2798826" y="3480053"/>
            <a:ext cx="1184275" cy="285115"/>
          </a:xfrm>
          <a:custGeom>
            <a:avLst/>
            <a:gdLst/>
            <a:ahLst/>
            <a:cxnLst/>
            <a:rect l="l" t="t" r="r" b="b"/>
            <a:pathLst>
              <a:path w="1184275" h="285114">
                <a:moveTo>
                  <a:pt x="0" y="142494"/>
                </a:moveTo>
                <a:lnTo>
                  <a:pt x="18080" y="107394"/>
                </a:lnTo>
                <a:lnTo>
                  <a:pt x="69364" y="75487"/>
                </a:lnTo>
                <a:lnTo>
                  <a:pt x="106071" y="61065"/>
                </a:lnTo>
                <a:lnTo>
                  <a:pt x="149415" y="47840"/>
                </a:lnTo>
                <a:lnTo>
                  <a:pt x="198841" y="35947"/>
                </a:lnTo>
                <a:lnTo>
                  <a:pt x="253795" y="25518"/>
                </a:lnTo>
                <a:lnTo>
                  <a:pt x="313723" y="16687"/>
                </a:lnTo>
                <a:lnTo>
                  <a:pt x="378069" y="9586"/>
                </a:lnTo>
                <a:lnTo>
                  <a:pt x="446279" y="4349"/>
                </a:lnTo>
                <a:lnTo>
                  <a:pt x="517799" y="1109"/>
                </a:lnTo>
                <a:lnTo>
                  <a:pt x="592074" y="0"/>
                </a:lnTo>
                <a:lnTo>
                  <a:pt x="666348" y="1109"/>
                </a:lnTo>
                <a:lnTo>
                  <a:pt x="737868" y="4349"/>
                </a:lnTo>
                <a:lnTo>
                  <a:pt x="806078" y="9586"/>
                </a:lnTo>
                <a:lnTo>
                  <a:pt x="870424" y="16687"/>
                </a:lnTo>
                <a:lnTo>
                  <a:pt x="930352" y="25518"/>
                </a:lnTo>
                <a:lnTo>
                  <a:pt x="985306" y="35947"/>
                </a:lnTo>
                <a:lnTo>
                  <a:pt x="1034732" y="47840"/>
                </a:lnTo>
                <a:lnTo>
                  <a:pt x="1078076" y="61065"/>
                </a:lnTo>
                <a:lnTo>
                  <a:pt x="1114783" y="75487"/>
                </a:lnTo>
                <a:lnTo>
                  <a:pt x="1166067" y="107394"/>
                </a:lnTo>
                <a:lnTo>
                  <a:pt x="1184148" y="142494"/>
                </a:lnTo>
                <a:lnTo>
                  <a:pt x="1179535" y="160376"/>
                </a:lnTo>
                <a:lnTo>
                  <a:pt x="1144298" y="194012"/>
                </a:lnTo>
                <a:lnTo>
                  <a:pt x="1078076" y="223922"/>
                </a:lnTo>
                <a:lnTo>
                  <a:pt x="1034732" y="237147"/>
                </a:lnTo>
                <a:lnTo>
                  <a:pt x="985306" y="249040"/>
                </a:lnTo>
                <a:lnTo>
                  <a:pt x="930352" y="259469"/>
                </a:lnTo>
                <a:lnTo>
                  <a:pt x="870424" y="268300"/>
                </a:lnTo>
                <a:lnTo>
                  <a:pt x="806078" y="275401"/>
                </a:lnTo>
                <a:lnTo>
                  <a:pt x="737868" y="280638"/>
                </a:lnTo>
                <a:lnTo>
                  <a:pt x="666348" y="283878"/>
                </a:lnTo>
                <a:lnTo>
                  <a:pt x="592074" y="284988"/>
                </a:lnTo>
                <a:lnTo>
                  <a:pt x="517799" y="283878"/>
                </a:lnTo>
                <a:lnTo>
                  <a:pt x="446279" y="280638"/>
                </a:lnTo>
                <a:lnTo>
                  <a:pt x="378069" y="275401"/>
                </a:lnTo>
                <a:lnTo>
                  <a:pt x="313723" y="268300"/>
                </a:lnTo>
                <a:lnTo>
                  <a:pt x="253795" y="259469"/>
                </a:lnTo>
                <a:lnTo>
                  <a:pt x="198841" y="249040"/>
                </a:lnTo>
                <a:lnTo>
                  <a:pt x="149415" y="237147"/>
                </a:lnTo>
                <a:lnTo>
                  <a:pt x="106071" y="223922"/>
                </a:lnTo>
                <a:lnTo>
                  <a:pt x="69364" y="209500"/>
                </a:lnTo>
                <a:lnTo>
                  <a:pt x="18080" y="177593"/>
                </a:lnTo>
                <a:lnTo>
                  <a:pt x="0" y="142494"/>
                </a:lnTo>
                <a:close/>
              </a:path>
            </a:pathLst>
          </a:custGeom>
          <a:ln w="38100">
            <a:solidFill>
              <a:srgbClr val="FF0000"/>
            </a:solidFill>
          </a:ln>
        </p:spPr>
        <p:txBody>
          <a:bodyPr wrap="square" lIns="0" tIns="0" rIns="0" bIns="0" rtlCol="0"/>
          <a:lstStyle/>
          <a:p>
            <a:endParaRPr/>
          </a:p>
        </p:txBody>
      </p:sp>
      <p:sp>
        <p:nvSpPr>
          <p:cNvPr id="11" name="object 11"/>
          <p:cNvSpPr/>
          <p:nvPr/>
        </p:nvSpPr>
        <p:spPr>
          <a:xfrm>
            <a:off x="8178545" y="4871465"/>
            <a:ext cx="2484120" cy="335280"/>
          </a:xfrm>
          <a:custGeom>
            <a:avLst/>
            <a:gdLst/>
            <a:ahLst/>
            <a:cxnLst/>
            <a:rect l="l" t="t" r="r" b="b"/>
            <a:pathLst>
              <a:path w="2484120" h="335279">
                <a:moveTo>
                  <a:pt x="0" y="167639"/>
                </a:moveTo>
                <a:lnTo>
                  <a:pt x="37936" y="126363"/>
                </a:lnTo>
                <a:lnTo>
                  <a:pt x="83610" y="107051"/>
                </a:lnTo>
                <a:lnTo>
                  <a:pt x="145535" y="88832"/>
                </a:lnTo>
                <a:lnTo>
                  <a:pt x="222547" y="71864"/>
                </a:lnTo>
                <a:lnTo>
                  <a:pt x="266347" y="63898"/>
                </a:lnTo>
                <a:lnTo>
                  <a:pt x="313482" y="56304"/>
                </a:lnTo>
                <a:lnTo>
                  <a:pt x="363807" y="49101"/>
                </a:lnTo>
                <a:lnTo>
                  <a:pt x="417176" y="42309"/>
                </a:lnTo>
                <a:lnTo>
                  <a:pt x="473443" y="35947"/>
                </a:lnTo>
                <a:lnTo>
                  <a:pt x="532463" y="30036"/>
                </a:lnTo>
                <a:lnTo>
                  <a:pt x="594091" y="24594"/>
                </a:lnTo>
                <a:lnTo>
                  <a:pt x="658180" y="19642"/>
                </a:lnTo>
                <a:lnTo>
                  <a:pt x="724586" y="15198"/>
                </a:lnTo>
                <a:lnTo>
                  <a:pt x="793163" y="11284"/>
                </a:lnTo>
                <a:lnTo>
                  <a:pt x="863765" y="7918"/>
                </a:lnTo>
                <a:lnTo>
                  <a:pt x="936246" y="5120"/>
                </a:lnTo>
                <a:lnTo>
                  <a:pt x="1010462" y="2909"/>
                </a:lnTo>
                <a:lnTo>
                  <a:pt x="1086267" y="1306"/>
                </a:lnTo>
                <a:lnTo>
                  <a:pt x="1163514" y="329"/>
                </a:lnTo>
                <a:lnTo>
                  <a:pt x="1242060" y="0"/>
                </a:lnTo>
                <a:lnTo>
                  <a:pt x="1320605" y="329"/>
                </a:lnTo>
                <a:lnTo>
                  <a:pt x="1397852" y="1306"/>
                </a:lnTo>
                <a:lnTo>
                  <a:pt x="1473657" y="2909"/>
                </a:lnTo>
                <a:lnTo>
                  <a:pt x="1547873" y="5120"/>
                </a:lnTo>
                <a:lnTo>
                  <a:pt x="1620354" y="7918"/>
                </a:lnTo>
                <a:lnTo>
                  <a:pt x="1690956" y="11284"/>
                </a:lnTo>
                <a:lnTo>
                  <a:pt x="1759533" y="15198"/>
                </a:lnTo>
                <a:lnTo>
                  <a:pt x="1825939" y="19642"/>
                </a:lnTo>
                <a:lnTo>
                  <a:pt x="1890028" y="24594"/>
                </a:lnTo>
                <a:lnTo>
                  <a:pt x="1951656" y="30036"/>
                </a:lnTo>
                <a:lnTo>
                  <a:pt x="2010676" y="35947"/>
                </a:lnTo>
                <a:lnTo>
                  <a:pt x="2066943" y="42309"/>
                </a:lnTo>
                <a:lnTo>
                  <a:pt x="2120312" y="49101"/>
                </a:lnTo>
                <a:lnTo>
                  <a:pt x="2170637" y="56304"/>
                </a:lnTo>
                <a:lnTo>
                  <a:pt x="2217772" y="63898"/>
                </a:lnTo>
                <a:lnTo>
                  <a:pt x="2261572" y="71864"/>
                </a:lnTo>
                <a:lnTo>
                  <a:pt x="2301891" y="80182"/>
                </a:lnTo>
                <a:lnTo>
                  <a:pt x="2371505" y="97795"/>
                </a:lnTo>
                <a:lnTo>
                  <a:pt x="2425450" y="116580"/>
                </a:lnTo>
                <a:lnTo>
                  <a:pt x="2462562" y="136380"/>
                </a:lnTo>
                <a:lnTo>
                  <a:pt x="2484120" y="167639"/>
                </a:lnTo>
                <a:lnTo>
                  <a:pt x="2481676" y="178241"/>
                </a:lnTo>
                <a:lnTo>
                  <a:pt x="2446183" y="208916"/>
                </a:lnTo>
                <a:lnTo>
                  <a:pt x="2400509" y="228228"/>
                </a:lnTo>
                <a:lnTo>
                  <a:pt x="2338584" y="246447"/>
                </a:lnTo>
                <a:lnTo>
                  <a:pt x="2261572" y="263415"/>
                </a:lnTo>
                <a:lnTo>
                  <a:pt x="2217772" y="271381"/>
                </a:lnTo>
                <a:lnTo>
                  <a:pt x="2170637" y="278975"/>
                </a:lnTo>
                <a:lnTo>
                  <a:pt x="2120312" y="286178"/>
                </a:lnTo>
                <a:lnTo>
                  <a:pt x="2066943" y="292970"/>
                </a:lnTo>
                <a:lnTo>
                  <a:pt x="2010676" y="299332"/>
                </a:lnTo>
                <a:lnTo>
                  <a:pt x="1951656" y="305243"/>
                </a:lnTo>
                <a:lnTo>
                  <a:pt x="1890028" y="310685"/>
                </a:lnTo>
                <a:lnTo>
                  <a:pt x="1825939" y="315637"/>
                </a:lnTo>
                <a:lnTo>
                  <a:pt x="1759533" y="320081"/>
                </a:lnTo>
                <a:lnTo>
                  <a:pt x="1690956" y="323995"/>
                </a:lnTo>
                <a:lnTo>
                  <a:pt x="1620354" y="327361"/>
                </a:lnTo>
                <a:lnTo>
                  <a:pt x="1547873" y="330159"/>
                </a:lnTo>
                <a:lnTo>
                  <a:pt x="1473657" y="332370"/>
                </a:lnTo>
                <a:lnTo>
                  <a:pt x="1397852" y="333973"/>
                </a:lnTo>
                <a:lnTo>
                  <a:pt x="1320605" y="334950"/>
                </a:lnTo>
                <a:lnTo>
                  <a:pt x="1242060" y="335279"/>
                </a:lnTo>
                <a:lnTo>
                  <a:pt x="1163514" y="334950"/>
                </a:lnTo>
                <a:lnTo>
                  <a:pt x="1086267" y="333973"/>
                </a:lnTo>
                <a:lnTo>
                  <a:pt x="1010462" y="332370"/>
                </a:lnTo>
                <a:lnTo>
                  <a:pt x="936246" y="330159"/>
                </a:lnTo>
                <a:lnTo>
                  <a:pt x="863765" y="327361"/>
                </a:lnTo>
                <a:lnTo>
                  <a:pt x="793163" y="323995"/>
                </a:lnTo>
                <a:lnTo>
                  <a:pt x="724586" y="320081"/>
                </a:lnTo>
                <a:lnTo>
                  <a:pt x="658180" y="315637"/>
                </a:lnTo>
                <a:lnTo>
                  <a:pt x="594091" y="310685"/>
                </a:lnTo>
                <a:lnTo>
                  <a:pt x="532463" y="305243"/>
                </a:lnTo>
                <a:lnTo>
                  <a:pt x="473443" y="299332"/>
                </a:lnTo>
                <a:lnTo>
                  <a:pt x="417176" y="292970"/>
                </a:lnTo>
                <a:lnTo>
                  <a:pt x="363807" y="286178"/>
                </a:lnTo>
                <a:lnTo>
                  <a:pt x="313482" y="278975"/>
                </a:lnTo>
                <a:lnTo>
                  <a:pt x="266347" y="271381"/>
                </a:lnTo>
                <a:lnTo>
                  <a:pt x="222547" y="263415"/>
                </a:lnTo>
                <a:lnTo>
                  <a:pt x="182228" y="255097"/>
                </a:lnTo>
                <a:lnTo>
                  <a:pt x="112614" y="237484"/>
                </a:lnTo>
                <a:lnTo>
                  <a:pt x="58669" y="218699"/>
                </a:lnTo>
                <a:lnTo>
                  <a:pt x="21557" y="198899"/>
                </a:lnTo>
                <a:lnTo>
                  <a:pt x="0" y="167639"/>
                </a:lnTo>
                <a:close/>
              </a:path>
            </a:pathLst>
          </a:custGeom>
          <a:ln w="38100">
            <a:solidFill>
              <a:srgbClr val="FF0000"/>
            </a:solidFill>
          </a:ln>
        </p:spPr>
        <p:txBody>
          <a:bodyPr wrap="square" lIns="0" tIns="0" rIns="0" bIns="0" rtlCol="0"/>
          <a:lstStyle/>
          <a:p>
            <a:endParaRPr/>
          </a:p>
        </p:txBody>
      </p:sp>
      <p:sp>
        <p:nvSpPr>
          <p:cNvPr id="12" name="object 12"/>
          <p:cNvSpPr txBox="1">
            <a:spLocks noGrp="1"/>
          </p:cNvSpPr>
          <p:nvPr>
            <p:ph type="title"/>
          </p:nvPr>
        </p:nvSpPr>
        <p:spPr>
          <a:xfrm>
            <a:off x="264668" y="117728"/>
            <a:ext cx="1708785" cy="391160"/>
          </a:xfrm>
          <a:prstGeom prst="rect">
            <a:avLst/>
          </a:prstGeom>
        </p:spPr>
        <p:txBody>
          <a:bodyPr vert="horz" wrap="square" lIns="0" tIns="12700" rIns="0" bIns="0" rtlCol="0">
            <a:spAutoFit/>
          </a:bodyPr>
          <a:lstStyle/>
          <a:p>
            <a:pPr marL="12700">
              <a:lnSpc>
                <a:spcPct val="100000"/>
              </a:lnSpc>
              <a:spcBef>
                <a:spcPts val="100"/>
              </a:spcBef>
            </a:pPr>
            <a:r>
              <a:rPr dirty="0"/>
              <a:t>My</a:t>
            </a:r>
            <a:r>
              <a:rPr spc="-195" dirty="0"/>
              <a:t> </a:t>
            </a:r>
            <a:r>
              <a:rPr spc="-5" dirty="0"/>
              <a:t>Account:</a:t>
            </a:r>
          </a:p>
        </p:txBody>
      </p:sp>
      <p:sp>
        <p:nvSpPr>
          <p:cNvPr id="13" name="object 13"/>
          <p:cNvSpPr txBox="1"/>
          <p:nvPr/>
        </p:nvSpPr>
        <p:spPr>
          <a:xfrm>
            <a:off x="264668" y="485013"/>
            <a:ext cx="7903209" cy="6362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FFFF"/>
                </a:solidFill>
                <a:latin typeface="Times New Roman"/>
                <a:cs typeface="Times New Roman"/>
              </a:rPr>
              <a:t>Click </a:t>
            </a:r>
            <a:r>
              <a:rPr sz="2000" dirty="0">
                <a:solidFill>
                  <a:srgbClr val="FFFFFF"/>
                </a:solidFill>
                <a:latin typeface="Times New Roman"/>
                <a:cs typeface="Times New Roman"/>
              </a:rPr>
              <a:t>on the My Applications </a:t>
            </a:r>
            <a:r>
              <a:rPr sz="2000" spc="-5" dirty="0">
                <a:solidFill>
                  <a:srgbClr val="FFFFFF"/>
                </a:solidFill>
                <a:latin typeface="Times New Roman"/>
                <a:cs typeface="Times New Roman"/>
              </a:rPr>
              <a:t>tab </a:t>
            </a:r>
            <a:r>
              <a:rPr sz="2000" dirty="0">
                <a:solidFill>
                  <a:srgbClr val="FFFFFF"/>
                </a:solidFill>
                <a:latin typeface="Times New Roman"/>
                <a:cs typeface="Times New Roman"/>
              </a:rPr>
              <a:t>and the Start a New </a:t>
            </a:r>
            <a:r>
              <a:rPr sz="2000" spc="-5" dirty="0">
                <a:solidFill>
                  <a:srgbClr val="FFFFFF"/>
                </a:solidFill>
                <a:latin typeface="Times New Roman"/>
                <a:cs typeface="Times New Roman"/>
              </a:rPr>
              <a:t>Blank</a:t>
            </a:r>
            <a:r>
              <a:rPr sz="2000" spc="-380" dirty="0">
                <a:solidFill>
                  <a:srgbClr val="FFFFFF"/>
                </a:solidFill>
                <a:latin typeface="Times New Roman"/>
                <a:cs typeface="Times New Roman"/>
              </a:rPr>
              <a:t> </a:t>
            </a:r>
            <a:r>
              <a:rPr sz="2000" dirty="0">
                <a:solidFill>
                  <a:srgbClr val="FFFFFF"/>
                </a:solidFill>
                <a:latin typeface="Times New Roman"/>
                <a:cs typeface="Times New Roman"/>
              </a:rPr>
              <a:t>Application link.</a:t>
            </a:r>
            <a:endParaRPr sz="2000">
              <a:latin typeface="Times New Roman"/>
              <a:cs typeface="Times New Roman"/>
            </a:endParaRPr>
          </a:p>
          <a:p>
            <a:pPr marL="12700">
              <a:lnSpc>
                <a:spcPct val="100000"/>
              </a:lnSpc>
            </a:pPr>
            <a:r>
              <a:rPr sz="2000" dirty="0">
                <a:solidFill>
                  <a:srgbClr val="FFFFFF"/>
                </a:solidFill>
                <a:latin typeface="Times New Roman"/>
                <a:cs typeface="Times New Roman"/>
              </a:rPr>
              <a:t>Select create a new 2 year college </a:t>
            </a:r>
            <a:r>
              <a:rPr sz="2000" spc="-5" dirty="0">
                <a:solidFill>
                  <a:srgbClr val="FFFFFF"/>
                </a:solidFill>
                <a:latin typeface="Times New Roman"/>
                <a:cs typeface="Times New Roman"/>
              </a:rPr>
              <a:t>admissions</a:t>
            </a:r>
            <a:r>
              <a:rPr sz="2000" spc="-125" dirty="0">
                <a:solidFill>
                  <a:srgbClr val="FFFFFF"/>
                </a:solidFill>
                <a:latin typeface="Times New Roman"/>
                <a:cs typeface="Times New Roman"/>
              </a:rPr>
              <a:t> </a:t>
            </a:r>
            <a:r>
              <a:rPr sz="2000" spc="-5" dirty="0">
                <a:solidFill>
                  <a:srgbClr val="FFFFFF"/>
                </a:solidFill>
                <a:latin typeface="Times New Roman"/>
                <a:cs typeface="Times New Roman"/>
              </a:rPr>
              <a:t>application.</a:t>
            </a:r>
            <a:endParaRPr sz="20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2852" y="1299972"/>
            <a:ext cx="9014460" cy="50703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10005" y="3499865"/>
            <a:ext cx="10574020" cy="1015365"/>
          </a:xfrm>
          <a:prstGeom prst="rect">
            <a:avLst/>
          </a:prstGeom>
          <a:solidFill>
            <a:srgbClr val="002599"/>
          </a:solidFill>
          <a:ln w="19811">
            <a:solidFill>
              <a:srgbClr val="00186E"/>
            </a:solidFill>
          </a:ln>
        </p:spPr>
        <p:txBody>
          <a:bodyPr vert="horz" wrap="square" lIns="0" tIns="15240" rIns="0" bIns="0" rtlCol="0">
            <a:spAutoFit/>
          </a:bodyPr>
          <a:lstStyle/>
          <a:p>
            <a:pPr marL="849630">
              <a:lnSpc>
                <a:spcPct val="100000"/>
              </a:lnSpc>
              <a:spcBef>
                <a:spcPts val="120"/>
              </a:spcBef>
            </a:pPr>
            <a:r>
              <a:rPr sz="6000" b="1" dirty="0">
                <a:solidFill>
                  <a:srgbClr val="FFFFFF"/>
                </a:solidFill>
                <a:latin typeface="Microsoft JhengHei UI"/>
                <a:cs typeface="Microsoft JhengHei UI"/>
              </a:rPr>
              <a:t>Northwest Vista</a:t>
            </a:r>
            <a:r>
              <a:rPr sz="6000" b="1" spc="-30" dirty="0">
                <a:solidFill>
                  <a:srgbClr val="FFFFFF"/>
                </a:solidFill>
                <a:latin typeface="Microsoft JhengHei UI"/>
                <a:cs typeface="Microsoft JhengHei UI"/>
              </a:rPr>
              <a:t> </a:t>
            </a:r>
            <a:r>
              <a:rPr sz="6000" b="1" spc="-5" dirty="0">
                <a:solidFill>
                  <a:srgbClr val="FFFFFF"/>
                </a:solidFill>
                <a:latin typeface="Microsoft JhengHei UI"/>
                <a:cs typeface="Microsoft JhengHei UI"/>
              </a:rPr>
              <a:t>College</a:t>
            </a:r>
            <a:endParaRPr sz="6000">
              <a:latin typeface="Microsoft JhengHei UI"/>
              <a:cs typeface="Microsoft JhengHei UI"/>
            </a:endParaRPr>
          </a:p>
        </p:txBody>
      </p:sp>
      <p:sp>
        <p:nvSpPr>
          <p:cNvPr id="4" name="object 4"/>
          <p:cNvSpPr/>
          <p:nvPr/>
        </p:nvSpPr>
        <p:spPr>
          <a:xfrm>
            <a:off x="7969757" y="5211317"/>
            <a:ext cx="565785" cy="307975"/>
          </a:xfrm>
          <a:custGeom>
            <a:avLst/>
            <a:gdLst/>
            <a:ahLst/>
            <a:cxnLst/>
            <a:rect l="l" t="t" r="r" b="b"/>
            <a:pathLst>
              <a:path w="565784" h="307975">
                <a:moveTo>
                  <a:pt x="153924" y="0"/>
                </a:moveTo>
                <a:lnTo>
                  <a:pt x="0" y="153923"/>
                </a:lnTo>
                <a:lnTo>
                  <a:pt x="153924" y="307847"/>
                </a:lnTo>
                <a:lnTo>
                  <a:pt x="153924" y="230885"/>
                </a:lnTo>
                <a:lnTo>
                  <a:pt x="565403" y="230885"/>
                </a:lnTo>
                <a:lnTo>
                  <a:pt x="565403" y="76961"/>
                </a:lnTo>
                <a:lnTo>
                  <a:pt x="153924" y="76961"/>
                </a:lnTo>
                <a:lnTo>
                  <a:pt x="153924" y="0"/>
                </a:lnTo>
                <a:close/>
              </a:path>
            </a:pathLst>
          </a:custGeom>
          <a:solidFill>
            <a:srgbClr val="FF0000"/>
          </a:solidFill>
        </p:spPr>
        <p:txBody>
          <a:bodyPr wrap="square" lIns="0" tIns="0" rIns="0" bIns="0" rtlCol="0"/>
          <a:lstStyle/>
          <a:p>
            <a:endParaRPr/>
          </a:p>
        </p:txBody>
      </p:sp>
      <p:sp>
        <p:nvSpPr>
          <p:cNvPr id="5" name="object 5"/>
          <p:cNvSpPr/>
          <p:nvPr/>
        </p:nvSpPr>
        <p:spPr>
          <a:xfrm>
            <a:off x="7969757" y="5211317"/>
            <a:ext cx="565785" cy="307975"/>
          </a:xfrm>
          <a:custGeom>
            <a:avLst/>
            <a:gdLst/>
            <a:ahLst/>
            <a:cxnLst/>
            <a:rect l="l" t="t" r="r" b="b"/>
            <a:pathLst>
              <a:path w="565784" h="307975">
                <a:moveTo>
                  <a:pt x="565403" y="230885"/>
                </a:moveTo>
                <a:lnTo>
                  <a:pt x="153924" y="230885"/>
                </a:lnTo>
                <a:lnTo>
                  <a:pt x="153924" y="307847"/>
                </a:lnTo>
                <a:lnTo>
                  <a:pt x="0" y="153923"/>
                </a:lnTo>
                <a:lnTo>
                  <a:pt x="153924" y="0"/>
                </a:lnTo>
                <a:lnTo>
                  <a:pt x="153924" y="76961"/>
                </a:lnTo>
                <a:lnTo>
                  <a:pt x="565403" y="76961"/>
                </a:lnTo>
                <a:lnTo>
                  <a:pt x="565403" y="230885"/>
                </a:lnTo>
                <a:close/>
              </a:path>
            </a:pathLst>
          </a:custGeom>
          <a:ln w="19812">
            <a:solidFill>
              <a:srgbClr val="000000"/>
            </a:solidFill>
          </a:ln>
        </p:spPr>
        <p:txBody>
          <a:bodyPr wrap="square" lIns="0" tIns="0" rIns="0" bIns="0" rtlCol="0"/>
          <a:lstStyle/>
          <a:p>
            <a:endParaRPr/>
          </a:p>
        </p:txBody>
      </p:sp>
      <p:sp>
        <p:nvSpPr>
          <p:cNvPr id="6" name="object 6"/>
          <p:cNvSpPr txBox="1"/>
          <p:nvPr/>
        </p:nvSpPr>
        <p:spPr>
          <a:xfrm>
            <a:off x="456082" y="684402"/>
            <a:ext cx="3261995"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FFFF"/>
                </a:solidFill>
                <a:latin typeface="Times New Roman"/>
                <a:cs typeface="Times New Roman"/>
              </a:rPr>
              <a:t>Select </a:t>
            </a:r>
            <a:r>
              <a:rPr sz="2000" dirty="0">
                <a:solidFill>
                  <a:srgbClr val="FFFFFF"/>
                </a:solidFill>
                <a:latin typeface="Times New Roman"/>
                <a:cs typeface="Times New Roman"/>
              </a:rPr>
              <a:t>Northwest </a:t>
            </a:r>
            <a:r>
              <a:rPr sz="2000" spc="-25" dirty="0">
                <a:solidFill>
                  <a:srgbClr val="FFFFFF"/>
                </a:solidFill>
                <a:latin typeface="Times New Roman"/>
                <a:cs typeface="Times New Roman"/>
              </a:rPr>
              <a:t>Vista</a:t>
            </a:r>
            <a:r>
              <a:rPr sz="2000" spc="-140" dirty="0">
                <a:solidFill>
                  <a:srgbClr val="FFFFFF"/>
                </a:solidFill>
                <a:latin typeface="Times New Roman"/>
                <a:cs typeface="Times New Roman"/>
              </a:rPr>
              <a:t> </a:t>
            </a:r>
            <a:r>
              <a:rPr sz="2000" dirty="0">
                <a:solidFill>
                  <a:srgbClr val="FFFFFF"/>
                </a:solidFill>
                <a:latin typeface="Times New Roman"/>
                <a:cs typeface="Times New Roman"/>
              </a:rPr>
              <a:t>College.</a:t>
            </a:r>
            <a:endParaRPr sz="20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p:nvPr/>
        </p:nvSpPr>
        <p:spPr>
          <a:xfrm>
            <a:off x="737616" y="1982723"/>
            <a:ext cx="10785348" cy="414680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15228" y="4043171"/>
            <a:ext cx="217931" cy="23926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965697" y="3044189"/>
            <a:ext cx="1510665" cy="386080"/>
          </a:xfrm>
          <a:prstGeom prst="rect">
            <a:avLst/>
          </a:prstGeom>
          <a:solidFill>
            <a:srgbClr val="002599"/>
          </a:solidFill>
          <a:ln w="19811">
            <a:solidFill>
              <a:srgbClr val="00186E"/>
            </a:solidFill>
          </a:ln>
        </p:spPr>
        <p:txBody>
          <a:bodyPr vert="horz" wrap="square" lIns="0" tIns="33020" rIns="0" bIns="0" rtlCol="0">
            <a:spAutoFit/>
          </a:bodyPr>
          <a:lstStyle/>
          <a:p>
            <a:pPr marL="230504">
              <a:lnSpc>
                <a:spcPct val="100000"/>
              </a:lnSpc>
              <a:spcBef>
                <a:spcPts val="260"/>
              </a:spcBef>
            </a:pPr>
            <a:r>
              <a:rPr sz="2000" dirty="0">
                <a:solidFill>
                  <a:srgbClr val="FFFFFF"/>
                </a:solidFill>
                <a:latin typeface="Arial"/>
                <a:cs typeface="Arial"/>
              </a:rPr>
              <a:t>Fall</a:t>
            </a:r>
            <a:r>
              <a:rPr sz="2000" spc="-20" dirty="0">
                <a:solidFill>
                  <a:srgbClr val="FFFFFF"/>
                </a:solidFill>
                <a:latin typeface="Arial"/>
                <a:cs typeface="Arial"/>
              </a:rPr>
              <a:t> </a:t>
            </a:r>
            <a:r>
              <a:rPr sz="2000" dirty="0">
                <a:solidFill>
                  <a:srgbClr val="FFFFFF"/>
                </a:solidFill>
                <a:latin typeface="Arial"/>
                <a:cs typeface="Arial"/>
              </a:rPr>
              <a:t>2020</a:t>
            </a:r>
            <a:endParaRPr sz="2000">
              <a:latin typeface="Arial"/>
              <a:cs typeface="Arial"/>
            </a:endParaRPr>
          </a:p>
        </p:txBody>
      </p:sp>
      <p:sp>
        <p:nvSpPr>
          <p:cNvPr id="6" name="object 6"/>
          <p:cNvSpPr txBox="1"/>
          <p:nvPr/>
        </p:nvSpPr>
        <p:spPr>
          <a:xfrm>
            <a:off x="397002" y="5285994"/>
            <a:ext cx="4749165" cy="739140"/>
          </a:xfrm>
          <a:prstGeom prst="rect">
            <a:avLst/>
          </a:prstGeom>
          <a:solidFill>
            <a:srgbClr val="665EB8"/>
          </a:solidFill>
          <a:ln w="19811">
            <a:solidFill>
              <a:srgbClr val="484385"/>
            </a:solidFill>
          </a:ln>
        </p:spPr>
        <p:txBody>
          <a:bodyPr vert="horz" wrap="square" lIns="0" tIns="40640" rIns="0" bIns="0" rtlCol="0">
            <a:spAutoFit/>
          </a:bodyPr>
          <a:lstStyle/>
          <a:p>
            <a:pPr marL="89535" marR="269875">
              <a:lnSpc>
                <a:spcPct val="100000"/>
              </a:lnSpc>
              <a:spcBef>
                <a:spcPts val="320"/>
              </a:spcBef>
            </a:pPr>
            <a:r>
              <a:rPr sz="1400" dirty="0">
                <a:solidFill>
                  <a:srgbClr val="FFFFFF"/>
                </a:solidFill>
                <a:latin typeface="Arial"/>
                <a:cs typeface="Arial"/>
              </a:rPr>
              <a:t>Note: Choosing the </a:t>
            </a:r>
            <a:r>
              <a:rPr sz="1400" spc="-5" dirty="0">
                <a:solidFill>
                  <a:srgbClr val="FFFFFF"/>
                </a:solidFill>
                <a:latin typeface="Arial"/>
                <a:cs typeface="Arial"/>
              </a:rPr>
              <a:t>wrong </a:t>
            </a:r>
            <a:r>
              <a:rPr sz="1400" dirty="0">
                <a:solidFill>
                  <a:srgbClr val="FFFFFF"/>
                </a:solidFill>
                <a:latin typeface="Arial"/>
                <a:cs typeface="Arial"/>
              </a:rPr>
              <a:t>semester </a:t>
            </a:r>
            <a:r>
              <a:rPr sz="1400" spc="-5" dirty="0">
                <a:solidFill>
                  <a:srgbClr val="FFFFFF"/>
                </a:solidFill>
                <a:latin typeface="Arial"/>
                <a:cs typeface="Arial"/>
              </a:rPr>
              <a:t>will </a:t>
            </a:r>
            <a:r>
              <a:rPr sz="1400" dirty="0">
                <a:solidFill>
                  <a:srgbClr val="FFFFFF"/>
                </a:solidFill>
                <a:latin typeface="Arial"/>
                <a:cs typeface="Arial"/>
              </a:rPr>
              <a:t>impact the  college's </a:t>
            </a:r>
            <a:r>
              <a:rPr sz="1400" spc="-5" dirty="0">
                <a:solidFill>
                  <a:srgbClr val="FFFFFF"/>
                </a:solidFill>
                <a:latin typeface="Arial"/>
                <a:cs typeface="Arial"/>
              </a:rPr>
              <a:t>evaluation </a:t>
            </a:r>
            <a:r>
              <a:rPr sz="1400" dirty="0">
                <a:solidFill>
                  <a:srgbClr val="FFFFFF"/>
                </a:solidFill>
                <a:latin typeface="Arial"/>
                <a:cs typeface="Arial"/>
              </a:rPr>
              <a:t>of </a:t>
            </a:r>
            <a:r>
              <a:rPr sz="1400" spc="-5" dirty="0">
                <a:solidFill>
                  <a:srgbClr val="FFFFFF"/>
                </a:solidFill>
                <a:latin typeface="Arial"/>
                <a:cs typeface="Arial"/>
              </a:rPr>
              <a:t>your </a:t>
            </a:r>
            <a:r>
              <a:rPr sz="1400" dirty="0">
                <a:solidFill>
                  <a:srgbClr val="FFFFFF"/>
                </a:solidFill>
                <a:latin typeface="Arial"/>
                <a:cs typeface="Arial"/>
              </a:rPr>
              <a:t>participation in the</a:t>
            </a:r>
            <a:r>
              <a:rPr sz="1400" spc="-160" dirty="0">
                <a:solidFill>
                  <a:srgbClr val="FFFFFF"/>
                </a:solidFill>
                <a:latin typeface="Arial"/>
                <a:cs typeface="Arial"/>
              </a:rPr>
              <a:t> </a:t>
            </a:r>
            <a:r>
              <a:rPr sz="1400" dirty="0">
                <a:solidFill>
                  <a:srgbClr val="FFFFFF"/>
                </a:solidFill>
                <a:latin typeface="Arial"/>
                <a:cs typeface="Arial"/>
              </a:rPr>
              <a:t>program.  Please choose</a:t>
            </a:r>
            <a:r>
              <a:rPr sz="1400" spc="-65" dirty="0">
                <a:solidFill>
                  <a:srgbClr val="FFFFFF"/>
                </a:solidFill>
                <a:latin typeface="Arial"/>
                <a:cs typeface="Arial"/>
              </a:rPr>
              <a:t> </a:t>
            </a:r>
            <a:r>
              <a:rPr sz="1400" spc="-15" dirty="0">
                <a:solidFill>
                  <a:srgbClr val="FFFFFF"/>
                </a:solidFill>
                <a:latin typeface="Arial"/>
                <a:cs typeface="Arial"/>
              </a:rPr>
              <a:t>correctly.</a:t>
            </a:r>
            <a:endParaRPr sz="1400">
              <a:latin typeface="Arial"/>
              <a:cs typeface="Arial"/>
            </a:endParaRPr>
          </a:p>
        </p:txBody>
      </p:sp>
      <p:sp>
        <p:nvSpPr>
          <p:cNvPr id="7" name="object 7"/>
          <p:cNvSpPr txBox="1">
            <a:spLocks noGrp="1"/>
          </p:cNvSpPr>
          <p:nvPr>
            <p:ph type="title"/>
          </p:nvPr>
        </p:nvSpPr>
        <p:spPr>
          <a:xfrm>
            <a:off x="264668" y="117728"/>
            <a:ext cx="2327910" cy="391160"/>
          </a:xfrm>
          <a:prstGeom prst="rect">
            <a:avLst/>
          </a:prstGeom>
        </p:spPr>
        <p:txBody>
          <a:bodyPr vert="horz" wrap="square" lIns="0" tIns="12700" rIns="0" bIns="0" rtlCol="0">
            <a:spAutoFit/>
          </a:bodyPr>
          <a:lstStyle/>
          <a:p>
            <a:pPr marL="12700">
              <a:lnSpc>
                <a:spcPct val="100000"/>
              </a:lnSpc>
              <a:spcBef>
                <a:spcPts val="100"/>
              </a:spcBef>
            </a:pPr>
            <a:r>
              <a:rPr spc="-5" dirty="0"/>
              <a:t>Select a</a:t>
            </a:r>
            <a:r>
              <a:rPr spc="-25" dirty="0"/>
              <a:t> </a:t>
            </a:r>
            <a:r>
              <a:rPr spc="-5" dirty="0"/>
              <a:t>semester:</a:t>
            </a:r>
          </a:p>
        </p:txBody>
      </p:sp>
      <p:sp>
        <p:nvSpPr>
          <p:cNvPr id="8" name="object 8"/>
          <p:cNvSpPr txBox="1"/>
          <p:nvPr/>
        </p:nvSpPr>
        <p:spPr>
          <a:xfrm>
            <a:off x="264668" y="485013"/>
            <a:ext cx="10252710" cy="941069"/>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FFFF"/>
                </a:solidFill>
                <a:latin typeface="Times New Roman"/>
                <a:cs typeface="Times New Roman"/>
              </a:rPr>
              <a:t>Select </a:t>
            </a:r>
            <a:r>
              <a:rPr sz="2000" dirty="0">
                <a:solidFill>
                  <a:srgbClr val="FFFFFF"/>
                </a:solidFill>
                <a:latin typeface="Times New Roman"/>
                <a:cs typeface="Times New Roman"/>
              </a:rPr>
              <a:t>Fall 2020 as the </a:t>
            </a:r>
            <a:r>
              <a:rPr sz="2000" spc="-5" dirty="0">
                <a:solidFill>
                  <a:srgbClr val="FFFFFF"/>
                </a:solidFill>
                <a:latin typeface="Times New Roman"/>
                <a:cs typeface="Times New Roman"/>
              </a:rPr>
              <a:t>Semester </a:t>
            </a:r>
            <a:r>
              <a:rPr sz="2000" dirty="0">
                <a:solidFill>
                  <a:srgbClr val="FFFFFF"/>
                </a:solidFill>
                <a:latin typeface="Times New Roman"/>
                <a:cs typeface="Times New Roman"/>
              </a:rPr>
              <a:t>of Entry from the drop down </a:t>
            </a:r>
            <a:r>
              <a:rPr sz="2000" spc="-5" dirty="0">
                <a:solidFill>
                  <a:srgbClr val="FFFFFF"/>
                </a:solidFill>
                <a:latin typeface="Times New Roman"/>
                <a:cs typeface="Times New Roman"/>
              </a:rPr>
              <a:t>menu </a:t>
            </a:r>
            <a:r>
              <a:rPr sz="2000" dirty="0">
                <a:solidFill>
                  <a:srgbClr val="FFFFFF"/>
                </a:solidFill>
                <a:latin typeface="Times New Roman"/>
                <a:cs typeface="Times New Roman"/>
              </a:rPr>
              <a:t>and Fall 16 wks &amp; Flex I</a:t>
            </a:r>
            <a:r>
              <a:rPr sz="2000" spc="-165" dirty="0">
                <a:solidFill>
                  <a:srgbClr val="FFFFFF"/>
                </a:solidFill>
                <a:latin typeface="Times New Roman"/>
                <a:cs typeface="Times New Roman"/>
              </a:rPr>
              <a:t> </a:t>
            </a:r>
            <a:r>
              <a:rPr sz="2000" dirty="0">
                <a:solidFill>
                  <a:srgbClr val="FFFFFF"/>
                </a:solidFill>
                <a:latin typeface="Times New Roman"/>
                <a:cs typeface="Times New Roman"/>
              </a:rPr>
              <a:t>from</a:t>
            </a:r>
            <a:endParaRPr sz="2000">
              <a:latin typeface="Times New Roman"/>
              <a:cs typeface="Times New Roman"/>
            </a:endParaRPr>
          </a:p>
          <a:p>
            <a:pPr marL="12700">
              <a:lnSpc>
                <a:spcPct val="100000"/>
              </a:lnSpc>
            </a:pPr>
            <a:r>
              <a:rPr sz="2000" dirty="0">
                <a:solidFill>
                  <a:srgbClr val="FFFFFF"/>
                </a:solidFill>
                <a:latin typeface="Times New Roman"/>
                <a:cs typeface="Times New Roman"/>
              </a:rPr>
              <a:t>the options </a:t>
            </a:r>
            <a:r>
              <a:rPr sz="2000" spc="-5" dirty="0">
                <a:solidFill>
                  <a:srgbClr val="FFFFFF"/>
                </a:solidFill>
                <a:latin typeface="Times New Roman"/>
                <a:cs typeface="Times New Roman"/>
              </a:rPr>
              <a:t>listed. Selecting </a:t>
            </a:r>
            <a:r>
              <a:rPr sz="2000" dirty="0">
                <a:solidFill>
                  <a:srgbClr val="FFFFFF"/>
                </a:solidFill>
                <a:latin typeface="Times New Roman"/>
                <a:cs typeface="Times New Roman"/>
              </a:rPr>
              <a:t>the wrong </a:t>
            </a:r>
            <a:r>
              <a:rPr sz="2000" spc="-5" dirty="0">
                <a:solidFill>
                  <a:srgbClr val="FFFFFF"/>
                </a:solidFill>
                <a:latin typeface="Times New Roman"/>
                <a:cs typeface="Times New Roman"/>
              </a:rPr>
              <a:t>semester </a:t>
            </a:r>
            <a:r>
              <a:rPr sz="2000" dirty="0">
                <a:solidFill>
                  <a:srgbClr val="FFFFFF"/>
                </a:solidFill>
                <a:latin typeface="Times New Roman"/>
                <a:cs typeface="Times New Roman"/>
              </a:rPr>
              <a:t>of entry </a:t>
            </a:r>
            <a:r>
              <a:rPr sz="2000" spc="-5" dirty="0">
                <a:solidFill>
                  <a:srgbClr val="FFFFFF"/>
                </a:solidFill>
                <a:latin typeface="Times New Roman"/>
                <a:cs typeface="Times New Roman"/>
              </a:rPr>
              <a:t>will impact </a:t>
            </a:r>
            <a:r>
              <a:rPr sz="2000" dirty="0">
                <a:solidFill>
                  <a:srgbClr val="FFFFFF"/>
                </a:solidFill>
                <a:latin typeface="Times New Roman"/>
                <a:cs typeface="Times New Roman"/>
              </a:rPr>
              <a:t>the </a:t>
            </a:r>
            <a:r>
              <a:rPr sz="2000" spc="-15" dirty="0">
                <a:solidFill>
                  <a:srgbClr val="FFFFFF"/>
                </a:solidFill>
                <a:latin typeface="Times New Roman"/>
                <a:cs typeface="Times New Roman"/>
              </a:rPr>
              <a:t>college’s </a:t>
            </a:r>
            <a:r>
              <a:rPr sz="2000" dirty="0">
                <a:solidFill>
                  <a:srgbClr val="FFFFFF"/>
                </a:solidFill>
                <a:latin typeface="Times New Roman"/>
                <a:cs typeface="Times New Roman"/>
              </a:rPr>
              <a:t>evaluation of</a:t>
            </a:r>
            <a:r>
              <a:rPr sz="2000" spc="-165" dirty="0">
                <a:solidFill>
                  <a:srgbClr val="FFFFFF"/>
                </a:solidFill>
                <a:latin typeface="Times New Roman"/>
                <a:cs typeface="Times New Roman"/>
              </a:rPr>
              <a:t> </a:t>
            </a:r>
            <a:r>
              <a:rPr sz="2000" dirty="0">
                <a:solidFill>
                  <a:srgbClr val="FFFFFF"/>
                </a:solidFill>
                <a:latin typeface="Times New Roman"/>
                <a:cs typeface="Times New Roman"/>
              </a:rPr>
              <a:t>your</a:t>
            </a:r>
            <a:endParaRPr sz="2000">
              <a:latin typeface="Times New Roman"/>
              <a:cs typeface="Times New Roman"/>
            </a:endParaRPr>
          </a:p>
          <a:p>
            <a:pPr marL="12700">
              <a:lnSpc>
                <a:spcPct val="100000"/>
              </a:lnSpc>
            </a:pPr>
            <a:r>
              <a:rPr sz="2000" spc="-5" dirty="0">
                <a:solidFill>
                  <a:srgbClr val="FFFFFF"/>
                </a:solidFill>
                <a:latin typeface="Times New Roman"/>
                <a:cs typeface="Times New Roman"/>
              </a:rPr>
              <a:t>participation </a:t>
            </a:r>
            <a:r>
              <a:rPr sz="2000" dirty="0">
                <a:solidFill>
                  <a:srgbClr val="FFFFFF"/>
                </a:solidFill>
                <a:latin typeface="Times New Roman"/>
                <a:cs typeface="Times New Roman"/>
              </a:rPr>
              <a:t>in the </a:t>
            </a:r>
            <a:r>
              <a:rPr sz="2000" spc="-5" dirty="0">
                <a:solidFill>
                  <a:srgbClr val="FFFFFF"/>
                </a:solidFill>
                <a:latin typeface="Times New Roman"/>
                <a:cs typeface="Times New Roman"/>
              </a:rPr>
              <a:t>program. </a:t>
            </a:r>
            <a:r>
              <a:rPr sz="2000" dirty="0">
                <a:solidFill>
                  <a:srgbClr val="FFFFFF"/>
                </a:solidFill>
                <a:latin typeface="Times New Roman"/>
                <a:cs typeface="Times New Roman"/>
              </a:rPr>
              <a:t>Please </a:t>
            </a:r>
            <a:r>
              <a:rPr sz="2000" spc="-5" dirty="0">
                <a:solidFill>
                  <a:srgbClr val="FFFFFF"/>
                </a:solidFill>
                <a:latin typeface="Times New Roman"/>
                <a:cs typeface="Times New Roman"/>
              </a:rPr>
              <a:t>select </a:t>
            </a:r>
            <a:r>
              <a:rPr sz="2000" dirty="0">
                <a:solidFill>
                  <a:srgbClr val="FFFFFF"/>
                </a:solidFill>
                <a:latin typeface="Times New Roman"/>
                <a:cs typeface="Times New Roman"/>
              </a:rPr>
              <a:t>Fall 2020 and Fall 16 wks &amp; Flex I</a:t>
            </a:r>
            <a:r>
              <a:rPr sz="2000" spc="-175" dirty="0">
                <a:solidFill>
                  <a:srgbClr val="FFFFFF"/>
                </a:solidFill>
                <a:latin typeface="Times New Roman"/>
                <a:cs typeface="Times New Roman"/>
              </a:rPr>
              <a:t> </a:t>
            </a:r>
            <a:r>
              <a:rPr sz="2000" spc="-30" dirty="0">
                <a:solidFill>
                  <a:srgbClr val="FFFFFF"/>
                </a:solidFill>
                <a:latin typeface="Times New Roman"/>
                <a:cs typeface="Times New Roman"/>
              </a:rPr>
              <a:t>only.</a:t>
            </a:r>
            <a:endParaRPr sz="20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5" dirty="0"/>
              <a:t>Select a</a:t>
            </a:r>
            <a:r>
              <a:rPr spc="-40" dirty="0"/>
              <a:t> </a:t>
            </a:r>
            <a:r>
              <a:rPr spc="-5" dirty="0"/>
              <a:t>School</a:t>
            </a:r>
          </a:p>
        </p:txBody>
      </p:sp>
      <p:sp>
        <p:nvSpPr>
          <p:cNvPr id="3" name="object 3"/>
          <p:cNvSpPr txBox="1"/>
          <p:nvPr/>
        </p:nvSpPr>
        <p:spPr>
          <a:xfrm>
            <a:off x="264668" y="485013"/>
            <a:ext cx="9768205" cy="6362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FFFF"/>
                </a:solidFill>
                <a:latin typeface="Times New Roman"/>
                <a:cs typeface="Times New Roman"/>
              </a:rPr>
              <a:t>Select </a:t>
            </a:r>
            <a:r>
              <a:rPr sz="2000" dirty="0">
                <a:solidFill>
                  <a:srgbClr val="FFFFFF"/>
                </a:solidFill>
                <a:latin typeface="Times New Roman"/>
                <a:cs typeface="Times New Roman"/>
              </a:rPr>
              <a:t>the your first choice school that </a:t>
            </a:r>
            <a:r>
              <a:rPr sz="2000" spc="-5" dirty="0">
                <a:solidFill>
                  <a:srgbClr val="FFFFFF"/>
                </a:solidFill>
                <a:latin typeface="Times New Roman"/>
                <a:cs typeface="Times New Roman"/>
              </a:rPr>
              <a:t>aligns </a:t>
            </a:r>
            <a:r>
              <a:rPr sz="2000" dirty="0">
                <a:solidFill>
                  <a:srgbClr val="FFFFFF"/>
                </a:solidFill>
                <a:latin typeface="Times New Roman"/>
                <a:cs typeface="Times New Roman"/>
              </a:rPr>
              <a:t>with your high school </a:t>
            </a:r>
            <a:r>
              <a:rPr sz="2000" spc="-5" dirty="0">
                <a:solidFill>
                  <a:srgbClr val="FFFFFF"/>
                </a:solidFill>
                <a:latin typeface="Times New Roman"/>
                <a:cs typeface="Times New Roman"/>
              </a:rPr>
              <a:t>endorsement. Please</a:t>
            </a:r>
            <a:r>
              <a:rPr sz="2000" spc="-140" dirty="0">
                <a:solidFill>
                  <a:srgbClr val="FFFFFF"/>
                </a:solidFill>
                <a:latin typeface="Times New Roman"/>
                <a:cs typeface="Times New Roman"/>
              </a:rPr>
              <a:t> </a:t>
            </a:r>
            <a:r>
              <a:rPr sz="2000" dirty="0">
                <a:solidFill>
                  <a:srgbClr val="FFFFFF"/>
                </a:solidFill>
                <a:latin typeface="Times New Roman"/>
                <a:cs typeface="Times New Roman"/>
              </a:rPr>
              <a:t>choose</a:t>
            </a:r>
            <a:endParaRPr sz="2000">
              <a:latin typeface="Times New Roman"/>
              <a:cs typeface="Times New Roman"/>
            </a:endParaRPr>
          </a:p>
          <a:p>
            <a:pPr marL="12700">
              <a:lnSpc>
                <a:spcPct val="100000"/>
              </a:lnSpc>
            </a:pPr>
            <a:r>
              <a:rPr sz="2000" spc="-15" dirty="0">
                <a:solidFill>
                  <a:srgbClr val="FFFFFF"/>
                </a:solidFill>
                <a:latin typeface="Times New Roman"/>
                <a:cs typeface="Times New Roman"/>
              </a:rPr>
              <a:t>correctly.</a:t>
            </a:r>
            <a:endParaRPr sz="2000">
              <a:latin typeface="Times New Roman"/>
              <a:cs typeface="Times New Roman"/>
            </a:endParaRPr>
          </a:p>
        </p:txBody>
      </p:sp>
      <p:sp>
        <p:nvSpPr>
          <p:cNvPr id="4" name="object 4"/>
          <p:cNvSpPr/>
          <p:nvPr/>
        </p:nvSpPr>
        <p:spPr>
          <a:xfrm>
            <a:off x="2365248" y="2795016"/>
            <a:ext cx="1005840" cy="91440"/>
          </a:xfrm>
          <a:custGeom>
            <a:avLst/>
            <a:gdLst/>
            <a:ahLst/>
            <a:cxnLst/>
            <a:rect l="l" t="t" r="r" b="b"/>
            <a:pathLst>
              <a:path w="1005839" h="91439">
                <a:moveTo>
                  <a:pt x="0" y="91439"/>
                </a:moveTo>
                <a:lnTo>
                  <a:pt x="1005839" y="91439"/>
                </a:lnTo>
                <a:lnTo>
                  <a:pt x="1005839" y="0"/>
                </a:lnTo>
                <a:lnTo>
                  <a:pt x="0" y="0"/>
                </a:lnTo>
                <a:lnTo>
                  <a:pt x="0" y="91439"/>
                </a:lnTo>
                <a:close/>
              </a:path>
            </a:pathLst>
          </a:custGeom>
          <a:solidFill>
            <a:srgbClr val="FFFFFF"/>
          </a:solidFill>
        </p:spPr>
        <p:txBody>
          <a:bodyPr wrap="square" lIns="0" tIns="0" rIns="0" bIns="0" rtlCol="0"/>
          <a:lstStyle/>
          <a:p>
            <a:endParaRPr/>
          </a:p>
        </p:txBody>
      </p:sp>
      <p:sp>
        <p:nvSpPr>
          <p:cNvPr id="5" name="object 5"/>
          <p:cNvSpPr/>
          <p:nvPr/>
        </p:nvSpPr>
        <p:spPr>
          <a:xfrm>
            <a:off x="4890515" y="2519172"/>
            <a:ext cx="1005840" cy="91440"/>
          </a:xfrm>
          <a:custGeom>
            <a:avLst/>
            <a:gdLst/>
            <a:ahLst/>
            <a:cxnLst/>
            <a:rect l="l" t="t" r="r" b="b"/>
            <a:pathLst>
              <a:path w="1005839" h="91439">
                <a:moveTo>
                  <a:pt x="0" y="91439"/>
                </a:moveTo>
                <a:lnTo>
                  <a:pt x="1005839" y="91439"/>
                </a:lnTo>
                <a:lnTo>
                  <a:pt x="1005839" y="0"/>
                </a:lnTo>
                <a:lnTo>
                  <a:pt x="0" y="0"/>
                </a:lnTo>
                <a:lnTo>
                  <a:pt x="0" y="91439"/>
                </a:lnTo>
                <a:close/>
              </a:path>
            </a:pathLst>
          </a:custGeom>
          <a:solidFill>
            <a:srgbClr val="FFFFFF"/>
          </a:solidFill>
        </p:spPr>
        <p:txBody>
          <a:bodyPr wrap="square" lIns="0" tIns="0" rIns="0" bIns="0" rtlCol="0"/>
          <a:lstStyle/>
          <a:p>
            <a:endParaRPr/>
          </a:p>
        </p:txBody>
      </p:sp>
      <p:sp>
        <p:nvSpPr>
          <p:cNvPr id="6" name="object 6"/>
          <p:cNvSpPr/>
          <p:nvPr/>
        </p:nvSpPr>
        <p:spPr>
          <a:xfrm>
            <a:off x="885444" y="1196339"/>
            <a:ext cx="10349484" cy="54787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FFFFFF">
              <a:alpha val="85096"/>
            </a:srgbClr>
          </a:solidFill>
        </p:spPr>
        <p:txBody>
          <a:bodyPr wrap="square" lIns="0" tIns="0" rIns="0" bIns="0" rtlCol="0"/>
          <a:lstStyle/>
          <a:p>
            <a:endParaRPr/>
          </a:p>
        </p:txBody>
      </p:sp>
      <p:sp>
        <p:nvSpPr>
          <p:cNvPr id="3" name="object 3"/>
          <p:cNvSpPr txBox="1">
            <a:spLocks noGrp="1"/>
          </p:cNvSpPr>
          <p:nvPr>
            <p:ph type="title"/>
          </p:nvPr>
        </p:nvSpPr>
        <p:spPr>
          <a:xfrm>
            <a:off x="211023" y="186944"/>
            <a:ext cx="1920875" cy="391160"/>
          </a:xfrm>
          <a:prstGeom prst="rect">
            <a:avLst/>
          </a:prstGeom>
        </p:spPr>
        <p:txBody>
          <a:bodyPr vert="horz" wrap="square" lIns="0" tIns="12700" rIns="0" bIns="0" rtlCol="0">
            <a:spAutoFit/>
          </a:bodyPr>
          <a:lstStyle/>
          <a:p>
            <a:pPr marL="12700">
              <a:lnSpc>
                <a:spcPct val="100000"/>
              </a:lnSpc>
              <a:spcBef>
                <a:spcPts val="100"/>
              </a:spcBef>
            </a:pPr>
            <a:r>
              <a:rPr spc="-5" dirty="0"/>
              <a:t>Select a</a:t>
            </a:r>
            <a:r>
              <a:rPr spc="-50" dirty="0"/>
              <a:t> </a:t>
            </a:r>
            <a:r>
              <a:rPr spc="-5" dirty="0"/>
              <a:t>Major</a:t>
            </a:r>
          </a:p>
        </p:txBody>
      </p:sp>
      <p:sp>
        <p:nvSpPr>
          <p:cNvPr id="4" name="object 4"/>
          <p:cNvSpPr txBox="1"/>
          <p:nvPr/>
        </p:nvSpPr>
        <p:spPr>
          <a:xfrm>
            <a:off x="211023" y="554227"/>
            <a:ext cx="10650855" cy="941069"/>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FFFF"/>
                </a:solidFill>
                <a:latin typeface="Times New Roman"/>
                <a:cs typeface="Times New Roman"/>
              </a:rPr>
              <a:t>Select </a:t>
            </a:r>
            <a:r>
              <a:rPr sz="2000" b="1" dirty="0">
                <a:solidFill>
                  <a:srgbClr val="FFFFFF"/>
                </a:solidFill>
                <a:latin typeface="Times New Roman"/>
                <a:cs typeface="Times New Roman"/>
              </a:rPr>
              <a:t>Dual </a:t>
            </a:r>
            <a:r>
              <a:rPr sz="2000" b="1" spc="-5" dirty="0">
                <a:solidFill>
                  <a:srgbClr val="FFFFFF"/>
                </a:solidFill>
                <a:latin typeface="Times New Roman"/>
                <a:cs typeface="Times New Roman"/>
              </a:rPr>
              <a:t>Credit </a:t>
            </a:r>
            <a:r>
              <a:rPr sz="2000" dirty="0">
                <a:solidFill>
                  <a:srgbClr val="FFFFFF"/>
                </a:solidFill>
                <a:latin typeface="Times New Roman"/>
                <a:cs typeface="Times New Roman"/>
              </a:rPr>
              <a:t>as your</a:t>
            </a:r>
            <a:r>
              <a:rPr sz="2000" spc="-70" dirty="0">
                <a:solidFill>
                  <a:srgbClr val="FFFFFF"/>
                </a:solidFill>
                <a:latin typeface="Times New Roman"/>
                <a:cs typeface="Times New Roman"/>
              </a:rPr>
              <a:t> </a:t>
            </a:r>
            <a:r>
              <a:rPr sz="2000" spc="-20" dirty="0">
                <a:solidFill>
                  <a:srgbClr val="FFFFFF"/>
                </a:solidFill>
                <a:latin typeface="Times New Roman"/>
                <a:cs typeface="Times New Roman"/>
              </a:rPr>
              <a:t>major.</a:t>
            </a:r>
            <a:endParaRPr sz="2000">
              <a:latin typeface="Times New Roman"/>
              <a:cs typeface="Times New Roman"/>
            </a:endParaRPr>
          </a:p>
          <a:p>
            <a:pPr marL="12700">
              <a:lnSpc>
                <a:spcPct val="100000"/>
              </a:lnSpc>
            </a:pPr>
            <a:r>
              <a:rPr sz="2000" dirty="0">
                <a:solidFill>
                  <a:srgbClr val="FFFFFF"/>
                </a:solidFill>
                <a:latin typeface="Times New Roman"/>
                <a:cs typeface="Times New Roman"/>
              </a:rPr>
              <a:t>Choosing any </a:t>
            </a:r>
            <a:r>
              <a:rPr sz="2000" spc="-5" dirty="0">
                <a:solidFill>
                  <a:srgbClr val="FFFFFF"/>
                </a:solidFill>
                <a:latin typeface="Times New Roman"/>
                <a:cs typeface="Times New Roman"/>
              </a:rPr>
              <a:t>major </a:t>
            </a:r>
            <a:r>
              <a:rPr sz="2000" dirty="0">
                <a:solidFill>
                  <a:srgbClr val="FFFFFF"/>
                </a:solidFill>
                <a:latin typeface="Times New Roman"/>
                <a:cs typeface="Times New Roman"/>
              </a:rPr>
              <a:t>other than Dual Credit </a:t>
            </a:r>
            <a:r>
              <a:rPr sz="2000" spc="-5" dirty="0">
                <a:solidFill>
                  <a:srgbClr val="FFFFFF"/>
                </a:solidFill>
                <a:latin typeface="Times New Roman"/>
                <a:cs typeface="Times New Roman"/>
              </a:rPr>
              <a:t>may </a:t>
            </a:r>
            <a:r>
              <a:rPr sz="2000" dirty="0">
                <a:solidFill>
                  <a:srgbClr val="FFFFFF"/>
                </a:solidFill>
                <a:latin typeface="Times New Roman"/>
                <a:cs typeface="Times New Roman"/>
              </a:rPr>
              <a:t>prevent your </a:t>
            </a:r>
            <a:r>
              <a:rPr sz="2000" spc="-5" dirty="0">
                <a:solidFill>
                  <a:srgbClr val="FFFFFF"/>
                </a:solidFill>
                <a:latin typeface="Times New Roman"/>
                <a:cs typeface="Times New Roman"/>
              </a:rPr>
              <a:t>application </a:t>
            </a:r>
            <a:r>
              <a:rPr sz="2000" dirty="0">
                <a:solidFill>
                  <a:srgbClr val="FFFFFF"/>
                </a:solidFill>
                <a:latin typeface="Times New Roman"/>
                <a:cs typeface="Times New Roman"/>
              </a:rPr>
              <a:t>from being received before</a:t>
            </a:r>
            <a:r>
              <a:rPr sz="2000" spc="-229" dirty="0">
                <a:solidFill>
                  <a:srgbClr val="FFFFFF"/>
                </a:solidFill>
                <a:latin typeface="Times New Roman"/>
                <a:cs typeface="Times New Roman"/>
              </a:rPr>
              <a:t> </a:t>
            </a:r>
            <a:r>
              <a:rPr sz="2000" dirty="0">
                <a:solidFill>
                  <a:srgbClr val="FFFFFF"/>
                </a:solidFill>
                <a:latin typeface="Times New Roman"/>
                <a:cs typeface="Times New Roman"/>
              </a:rPr>
              <a:t>the</a:t>
            </a:r>
            <a:endParaRPr sz="2000">
              <a:latin typeface="Times New Roman"/>
              <a:cs typeface="Times New Roman"/>
            </a:endParaRPr>
          </a:p>
          <a:p>
            <a:pPr marL="12700">
              <a:lnSpc>
                <a:spcPct val="100000"/>
              </a:lnSpc>
            </a:pPr>
            <a:r>
              <a:rPr sz="2000" dirty="0">
                <a:solidFill>
                  <a:srgbClr val="FFFFFF"/>
                </a:solidFill>
                <a:latin typeface="Times New Roman"/>
                <a:cs typeface="Times New Roman"/>
              </a:rPr>
              <a:t>deadline.</a:t>
            </a:r>
            <a:endParaRPr sz="2000">
              <a:latin typeface="Times New Roman"/>
              <a:cs typeface="Times New Roman"/>
            </a:endParaRPr>
          </a:p>
        </p:txBody>
      </p:sp>
      <p:sp>
        <p:nvSpPr>
          <p:cNvPr id="5" name="object 5"/>
          <p:cNvSpPr/>
          <p:nvPr/>
        </p:nvSpPr>
        <p:spPr>
          <a:xfrm>
            <a:off x="1912620" y="1648967"/>
            <a:ext cx="7780020" cy="493471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91961" y="5016246"/>
            <a:ext cx="908685" cy="381000"/>
          </a:xfrm>
          <a:custGeom>
            <a:avLst/>
            <a:gdLst/>
            <a:ahLst/>
            <a:cxnLst/>
            <a:rect l="l" t="t" r="r" b="b"/>
            <a:pathLst>
              <a:path w="908684" h="381000">
                <a:moveTo>
                  <a:pt x="717804" y="0"/>
                </a:moveTo>
                <a:lnTo>
                  <a:pt x="717804" y="95249"/>
                </a:lnTo>
                <a:lnTo>
                  <a:pt x="0" y="95249"/>
                </a:lnTo>
                <a:lnTo>
                  <a:pt x="0" y="285749"/>
                </a:lnTo>
                <a:lnTo>
                  <a:pt x="717804" y="285749"/>
                </a:lnTo>
                <a:lnTo>
                  <a:pt x="717804" y="380999"/>
                </a:lnTo>
                <a:lnTo>
                  <a:pt x="908304" y="190499"/>
                </a:lnTo>
                <a:lnTo>
                  <a:pt x="717804" y="0"/>
                </a:lnTo>
                <a:close/>
              </a:path>
            </a:pathLst>
          </a:custGeom>
          <a:solidFill>
            <a:srgbClr val="FF0000"/>
          </a:solidFill>
        </p:spPr>
        <p:txBody>
          <a:bodyPr wrap="square" lIns="0" tIns="0" rIns="0" bIns="0" rtlCol="0"/>
          <a:lstStyle/>
          <a:p>
            <a:endParaRPr/>
          </a:p>
        </p:txBody>
      </p:sp>
      <p:sp>
        <p:nvSpPr>
          <p:cNvPr id="7" name="object 7"/>
          <p:cNvSpPr/>
          <p:nvPr/>
        </p:nvSpPr>
        <p:spPr>
          <a:xfrm>
            <a:off x="5791961" y="5016246"/>
            <a:ext cx="908685" cy="381000"/>
          </a:xfrm>
          <a:custGeom>
            <a:avLst/>
            <a:gdLst/>
            <a:ahLst/>
            <a:cxnLst/>
            <a:rect l="l" t="t" r="r" b="b"/>
            <a:pathLst>
              <a:path w="908684" h="381000">
                <a:moveTo>
                  <a:pt x="0" y="95249"/>
                </a:moveTo>
                <a:lnTo>
                  <a:pt x="717804" y="95249"/>
                </a:lnTo>
                <a:lnTo>
                  <a:pt x="717804" y="0"/>
                </a:lnTo>
                <a:lnTo>
                  <a:pt x="908304" y="190499"/>
                </a:lnTo>
                <a:lnTo>
                  <a:pt x="717804" y="380999"/>
                </a:lnTo>
                <a:lnTo>
                  <a:pt x="717804" y="285749"/>
                </a:lnTo>
                <a:lnTo>
                  <a:pt x="0" y="285749"/>
                </a:lnTo>
                <a:lnTo>
                  <a:pt x="0" y="95249"/>
                </a:lnTo>
                <a:close/>
              </a:path>
            </a:pathLst>
          </a:custGeom>
          <a:ln w="19812">
            <a:solidFill>
              <a:srgbClr val="000000"/>
            </a:solidFill>
          </a:ln>
        </p:spPr>
        <p:txBody>
          <a:bodyPr wrap="square" lIns="0" tIns="0" rIns="0" bIns="0" rtlCol="0"/>
          <a:lstStyle/>
          <a:p>
            <a:endParaRPr/>
          </a:p>
        </p:txBody>
      </p:sp>
      <p:sp>
        <p:nvSpPr>
          <p:cNvPr id="8" name="object 8"/>
          <p:cNvSpPr/>
          <p:nvPr/>
        </p:nvSpPr>
        <p:spPr>
          <a:xfrm>
            <a:off x="6759702" y="5103114"/>
            <a:ext cx="722630" cy="207645"/>
          </a:xfrm>
          <a:custGeom>
            <a:avLst/>
            <a:gdLst/>
            <a:ahLst/>
            <a:cxnLst/>
            <a:rect l="l" t="t" r="r" b="b"/>
            <a:pathLst>
              <a:path w="722629" h="207645">
                <a:moveTo>
                  <a:pt x="0" y="103631"/>
                </a:moveTo>
                <a:lnTo>
                  <a:pt x="28378" y="63275"/>
                </a:lnTo>
                <a:lnTo>
                  <a:pt x="105775" y="30337"/>
                </a:lnTo>
                <a:lnTo>
                  <a:pt x="159227" y="17687"/>
                </a:lnTo>
                <a:lnTo>
                  <a:pt x="220581" y="8137"/>
                </a:lnTo>
                <a:lnTo>
                  <a:pt x="288385" y="2103"/>
                </a:lnTo>
                <a:lnTo>
                  <a:pt x="361188" y="0"/>
                </a:lnTo>
                <a:lnTo>
                  <a:pt x="433990" y="2103"/>
                </a:lnTo>
                <a:lnTo>
                  <a:pt x="501794" y="8137"/>
                </a:lnTo>
                <a:lnTo>
                  <a:pt x="563148" y="17687"/>
                </a:lnTo>
                <a:lnTo>
                  <a:pt x="616600" y="30337"/>
                </a:lnTo>
                <a:lnTo>
                  <a:pt x="660700" y="45671"/>
                </a:lnTo>
                <a:lnTo>
                  <a:pt x="715039" y="82734"/>
                </a:lnTo>
                <a:lnTo>
                  <a:pt x="722376" y="103631"/>
                </a:lnTo>
                <a:lnTo>
                  <a:pt x="715039" y="124529"/>
                </a:lnTo>
                <a:lnTo>
                  <a:pt x="660700" y="161592"/>
                </a:lnTo>
                <a:lnTo>
                  <a:pt x="616600" y="176926"/>
                </a:lnTo>
                <a:lnTo>
                  <a:pt x="563148" y="189576"/>
                </a:lnTo>
                <a:lnTo>
                  <a:pt x="501794" y="199126"/>
                </a:lnTo>
                <a:lnTo>
                  <a:pt x="433990" y="205160"/>
                </a:lnTo>
                <a:lnTo>
                  <a:pt x="361188" y="207264"/>
                </a:lnTo>
                <a:lnTo>
                  <a:pt x="288385" y="205160"/>
                </a:lnTo>
                <a:lnTo>
                  <a:pt x="220581" y="199126"/>
                </a:lnTo>
                <a:lnTo>
                  <a:pt x="159227" y="189576"/>
                </a:lnTo>
                <a:lnTo>
                  <a:pt x="105775" y="176926"/>
                </a:lnTo>
                <a:lnTo>
                  <a:pt x="61675" y="161592"/>
                </a:lnTo>
                <a:lnTo>
                  <a:pt x="7336" y="124529"/>
                </a:lnTo>
                <a:lnTo>
                  <a:pt x="0" y="103631"/>
                </a:lnTo>
                <a:close/>
              </a:path>
            </a:pathLst>
          </a:custGeom>
          <a:ln w="38100">
            <a:solidFill>
              <a:srgbClr val="FF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1057</Words>
  <Application>Microsoft Office PowerPoint</Application>
  <PresentationFormat>Widescreen</PresentationFormat>
  <Paragraphs>112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Microsoft JhengHei UI</vt:lpstr>
      <vt:lpstr>Arial</vt:lpstr>
      <vt:lpstr>Calibri</vt:lpstr>
      <vt:lpstr>Footlight MT Light</vt:lpstr>
      <vt:lpstr>Times New Roman</vt:lpstr>
      <vt:lpstr>Wingdings</vt:lpstr>
      <vt:lpstr>Wingdings 3</vt:lpstr>
      <vt:lpstr>Office Theme</vt:lpstr>
      <vt:lpstr>Apply Texas</vt:lpstr>
      <vt:lpstr>My Profile:</vt:lpstr>
      <vt:lpstr>My Profile:</vt:lpstr>
      <vt:lpstr>Please Write or Photograph your :</vt:lpstr>
      <vt:lpstr>My Account:</vt:lpstr>
      <vt:lpstr>PowerPoint Presentation</vt:lpstr>
      <vt:lpstr>Select a semester:</vt:lpstr>
      <vt:lpstr>Select a School</vt:lpstr>
      <vt:lpstr>Select a Major</vt:lpstr>
      <vt:lpstr>PowerPoint Presentation</vt:lpstr>
      <vt:lpstr>Biographical Information The information on this page will auto-populate from the information you provided in  your profile. Please scroll through and ensure all information listed is correct.</vt:lpstr>
      <vt:lpstr>Biographical Information Check for accuracy! Make sure the major listed is Dual Credit and confirm that your name and date of birth  are correct. Select “Yes, my name and birthdate have been saved correctly” and save page.</vt:lpstr>
      <vt:lpstr>PowerPoint Presentation</vt:lpstr>
      <vt:lpstr>Educational Background High School Name, City, and State will auto-populate. Enter your Expected Graduation  Date.</vt:lpstr>
      <vt:lpstr>Educational Information</vt:lpstr>
      <vt:lpstr>Residency Questions</vt:lpstr>
      <vt:lpstr>Residency Information</vt:lpstr>
      <vt:lpstr>Residency Information (continued)</vt:lpstr>
      <vt:lpstr>Residency Information (continued)</vt:lpstr>
      <vt:lpstr>Residency Information (continued)</vt:lpstr>
      <vt:lpstr>Custom Questions for this Institution</vt:lpstr>
      <vt:lpstr>Certification of Information</vt:lpstr>
      <vt:lpstr>Submit Application</vt:lpstr>
      <vt:lpstr>Congratulations on submitting your application to Northwest Vista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 Texas</dc:title>
  <dc:creator>Boerm, Julissa</dc:creator>
  <cp:lastModifiedBy>Brittany Eure</cp:lastModifiedBy>
  <cp:revision>1</cp:revision>
  <dcterms:created xsi:type="dcterms:W3CDTF">2019-12-10T20:56:36Z</dcterms:created>
  <dcterms:modified xsi:type="dcterms:W3CDTF">2019-12-10T22:52:58Z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2019-11-05T00:00:00Z</vt:filetime>
  </property>
  <property fmtid="{D5CDD505-2E9C-101B-9397-08002B2CF9AE}" pid="3" name="Creator">
    <vt:lpwstr>Microsoft® PowerPoint® 2016</vt:lpwstr>
  </property>
  <property fmtid="{D5CDD505-2E9C-101B-9397-08002B2CF9AE}" pid="4" name="LastSaved">
    <vt:filetime>2019-12-10T00:00:00Z</vt:filetime>
  </property>
</Properties>
</file>